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63" r:id="rId3"/>
    <p:sldId id="257" r:id="rId4"/>
    <p:sldId id="261" r:id="rId5"/>
    <p:sldId id="260" r:id="rId6"/>
    <p:sldId id="258" r:id="rId7"/>
    <p:sldId id="267" r:id="rId8"/>
    <p:sldId id="270" r:id="rId9"/>
    <p:sldId id="259" r:id="rId10"/>
    <p:sldId id="271" r:id="rId11"/>
    <p:sldId id="269" r:id="rId12"/>
    <p:sldId id="262" r:id="rId13"/>
    <p:sldId id="268" r:id="rId14"/>
    <p:sldId id="264" r:id="rId15"/>
    <p:sldId id="265" r:id="rId16"/>
  </p:sldIdLst>
  <p:sldSz cx="18288000" cy="10287000"/>
  <p:notesSz cx="6858000" cy="9144000"/>
  <p:embeddedFontLst>
    <p:embeddedFont>
      <p:font typeface="BP Imperial Bold Italics" panose="020B0604020202020204" charset="0"/>
      <p:regular r:id="rId18"/>
    </p:embeddedFont>
    <p:embeddedFont>
      <p:font typeface="Franklin Gothic Demi" panose="020B0703020102020204" pitchFamily="34" charset="0"/>
      <p:regular r:id="rId19"/>
      <p:italic r:id="rId20"/>
    </p:embeddedFont>
    <p:embeddedFont>
      <p:font typeface="Poppins" panose="00000500000000000000" pitchFamily="2" charset="0"/>
      <p:regular r:id="rId21"/>
    </p:embeddedFont>
    <p:embeddedFont>
      <p:font typeface="Poppins Bold" panose="00000800000000000000"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5099"/>
    <a:srgbClr val="79579F"/>
    <a:srgbClr val="7852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3" d="100"/>
          <a:sy n="73" d="100"/>
        </p:scale>
        <p:origin x="5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r>
              <a:rPr lang="es-ES" dirty="0"/>
              <a:t>Distribución de puntajes de </a:t>
            </a:r>
            <a:r>
              <a:rPr lang="es-ES" dirty="0" err="1"/>
              <a:t>Metacritics</a:t>
            </a:r>
            <a:endParaRPr lang="es-E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endParaRPr lang="es-ES"/>
        </a:p>
      </c:txPr>
    </c:title>
    <c:autoTitleDeleted val="0"/>
    <c:plotArea>
      <c:layout/>
      <c:pieChart>
        <c:varyColors val="1"/>
        <c:ser>
          <c:idx val="0"/>
          <c:order val="0"/>
          <c:tx>
            <c:strRef>
              <c:f>Hoja1!$B$1</c:f>
              <c:strCache>
                <c:ptCount val="1"/>
                <c:pt idx="0">
                  <c:v>Juegos</c:v>
                </c:pt>
              </c:strCache>
            </c:strRef>
          </c:tx>
          <c:dPt>
            <c:idx val="0"/>
            <c:bubble3D val="0"/>
            <c:spPr>
              <a:solidFill>
                <a:schemeClr val="accent4">
                  <a:shade val="58000"/>
                </a:schemeClr>
              </a:solidFill>
              <a:ln>
                <a:noFill/>
              </a:ln>
              <a:effectLst/>
            </c:spPr>
            <c:extLst>
              <c:ext xmlns:c16="http://schemas.microsoft.com/office/drawing/2014/chart" uri="{C3380CC4-5D6E-409C-BE32-E72D297353CC}">
                <c16:uniqueId val="{00000002-59F0-4637-9B48-D4CE516EB14D}"/>
              </c:ext>
            </c:extLst>
          </c:dPt>
          <c:dPt>
            <c:idx val="1"/>
            <c:bubble3D val="0"/>
            <c:spPr>
              <a:solidFill>
                <a:schemeClr val="accent4">
                  <a:shade val="86000"/>
                </a:schemeClr>
              </a:solidFill>
              <a:ln>
                <a:noFill/>
              </a:ln>
              <a:effectLst/>
            </c:spPr>
            <c:extLst>
              <c:ext xmlns:c16="http://schemas.microsoft.com/office/drawing/2014/chart" uri="{C3380CC4-5D6E-409C-BE32-E72D297353CC}">
                <c16:uniqueId val="{00000001-59F0-4637-9B48-D4CE516EB14D}"/>
              </c:ext>
            </c:extLst>
          </c:dPt>
          <c:dPt>
            <c:idx val="2"/>
            <c:bubble3D val="0"/>
            <c:spPr>
              <a:solidFill>
                <a:schemeClr val="accent4">
                  <a:tint val="86000"/>
                </a:schemeClr>
              </a:solidFill>
              <a:ln>
                <a:noFill/>
              </a:ln>
              <a:effectLst/>
            </c:spPr>
          </c:dPt>
          <c:dPt>
            <c:idx val="3"/>
            <c:bubble3D val="0"/>
            <c:spPr>
              <a:solidFill>
                <a:schemeClr val="accent4">
                  <a:tint val="58000"/>
                </a:schemeClr>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s-E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4"/>
                <c:pt idx="0">
                  <c:v>Bueno (70-85)</c:v>
                </c:pt>
                <c:pt idx="1">
                  <c:v>Promedio (50-70)</c:v>
                </c:pt>
                <c:pt idx="2">
                  <c:v>Excelente (85-100)</c:v>
                </c:pt>
                <c:pt idx="3">
                  <c:v>Bajo (&lt;50)</c:v>
                </c:pt>
              </c:strCache>
            </c:strRef>
          </c:cat>
          <c:val>
            <c:numRef>
              <c:f>Hoja1!$B$2:$B$5</c:f>
              <c:numCache>
                <c:formatCode>0.00%</c:formatCode>
                <c:ptCount val="4"/>
                <c:pt idx="0" formatCode="0%">
                  <c:v>0.8</c:v>
                </c:pt>
                <c:pt idx="1">
                  <c:v>0.152</c:v>
                </c:pt>
                <c:pt idx="2">
                  <c:v>0.04</c:v>
                </c:pt>
                <c:pt idx="3">
                  <c:v>8.0000000000000002E-3</c:v>
                </c:pt>
              </c:numCache>
            </c:numRef>
          </c:val>
          <c:extLst>
            <c:ext xmlns:c16="http://schemas.microsoft.com/office/drawing/2014/chart" uri="{C3380CC4-5D6E-409C-BE32-E72D297353CC}">
              <c16:uniqueId val="{00000000-59F0-4637-9B48-D4CE516EB14D}"/>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alpha val="50000"/>
      </a:schemeClr>
    </a:solidFill>
    <a:ln>
      <a:noFill/>
    </a:ln>
    <a:effectLst/>
  </c:spPr>
  <c:txPr>
    <a:bodyPr/>
    <a:lstStyle/>
    <a:p>
      <a:pPr>
        <a:defRPr>
          <a:solidFill>
            <a:schemeClr val="lt1"/>
          </a:solidFill>
          <a:latin typeface="+mn-lt"/>
          <a:ea typeface="+mn-ea"/>
          <a:cs typeface="+mn-cs"/>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Juegos</c:v>
                </c:pt>
              </c:strCache>
            </c:strRef>
          </c:tx>
          <c:spPr>
            <a:solidFill>
              <a:schemeClr val="bg1"/>
            </a:solidFill>
            <a:ln w="25400">
              <a:noFill/>
            </a:ln>
            <a:effectLst/>
          </c:spPr>
          <c:invertIfNegative val="0"/>
          <c:cat>
            <c:strRef>
              <c:f>Hoja1!$A$2:$A$11</c:f>
              <c:strCache>
                <c:ptCount val="10"/>
                <c:pt idx="0">
                  <c:v>Action</c:v>
                </c:pt>
                <c:pt idx="1">
                  <c:v> Indie</c:v>
                </c:pt>
                <c:pt idx="2">
                  <c:v> Adventure</c:v>
                </c:pt>
                <c:pt idx="3">
                  <c:v> Casual</c:v>
                </c:pt>
                <c:pt idx="4">
                  <c:v> RPG</c:v>
                </c:pt>
                <c:pt idx="5">
                  <c:v> Strategy</c:v>
                </c:pt>
                <c:pt idx="6">
                  <c:v> Simulation</c:v>
                </c:pt>
                <c:pt idx="7">
                  <c:v> Shooter</c:v>
                </c:pt>
                <c:pt idx="8">
                  <c:v> Puzzle</c:v>
                </c:pt>
                <c:pt idx="9">
                  <c:v> Arcade</c:v>
                </c:pt>
              </c:strCache>
            </c:strRef>
          </c:cat>
          <c:val>
            <c:numRef>
              <c:f>Hoja1!$B$2:$B$11</c:f>
              <c:numCache>
                <c:formatCode>General</c:formatCode>
                <c:ptCount val="10"/>
                <c:pt idx="0">
                  <c:v>3826</c:v>
                </c:pt>
                <c:pt idx="1">
                  <c:v>3607</c:v>
                </c:pt>
                <c:pt idx="2">
                  <c:v>2535</c:v>
                </c:pt>
                <c:pt idx="3">
                  <c:v>1225</c:v>
                </c:pt>
                <c:pt idx="4">
                  <c:v>976</c:v>
                </c:pt>
                <c:pt idx="5">
                  <c:v>650</c:v>
                </c:pt>
                <c:pt idx="6">
                  <c:v>643</c:v>
                </c:pt>
                <c:pt idx="7">
                  <c:v>504</c:v>
                </c:pt>
                <c:pt idx="8">
                  <c:v>444</c:v>
                </c:pt>
                <c:pt idx="9">
                  <c:v>344</c:v>
                </c:pt>
              </c:numCache>
            </c:numRef>
          </c:val>
          <c:extLst>
            <c:ext xmlns:c16="http://schemas.microsoft.com/office/drawing/2014/chart" uri="{C3380CC4-5D6E-409C-BE32-E72D297353CC}">
              <c16:uniqueId val="{00000000-1A88-4FDC-B01F-4E79F44B3CD8}"/>
            </c:ext>
          </c:extLst>
        </c:ser>
        <c:dLbls>
          <c:showLegendKey val="0"/>
          <c:showVal val="0"/>
          <c:showCatName val="0"/>
          <c:showSerName val="0"/>
          <c:showPercent val="0"/>
          <c:showBubbleSize val="0"/>
        </c:dLbls>
        <c:gapWidth val="219"/>
        <c:axId val="802820384"/>
        <c:axId val="802827584"/>
      </c:barChart>
      <c:catAx>
        <c:axId val="80282038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lt1"/>
                    </a:solidFill>
                    <a:latin typeface="+mn-lt"/>
                    <a:ea typeface="+mn-ea"/>
                    <a:cs typeface="+mn-cs"/>
                  </a:defRPr>
                </a:pPr>
                <a:r>
                  <a:rPr lang="es-ES" dirty="0"/>
                  <a:t>Géneros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lt1"/>
                  </a:solidFill>
                  <a:latin typeface="+mn-lt"/>
                  <a:ea typeface="+mn-ea"/>
                  <a:cs typeface="+mn-cs"/>
                </a:defRPr>
              </a:pPr>
              <a:endParaRPr lang="es-E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s-ES"/>
          </a:p>
        </c:txPr>
        <c:crossAx val="802827584"/>
        <c:crosses val="autoZero"/>
        <c:auto val="1"/>
        <c:lblAlgn val="ctr"/>
        <c:lblOffset val="100"/>
        <c:tickMarkSkip val="1"/>
        <c:noMultiLvlLbl val="0"/>
      </c:catAx>
      <c:valAx>
        <c:axId val="8028275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lt1"/>
                    </a:solidFill>
                    <a:latin typeface="+mn-lt"/>
                    <a:ea typeface="+mn-ea"/>
                    <a:cs typeface="+mn-cs"/>
                  </a:defRPr>
                </a:pPr>
                <a:r>
                  <a:rPr lang="es-ES" dirty="0"/>
                  <a:t>Frecuencia de</a:t>
                </a:r>
                <a:r>
                  <a:rPr lang="es-ES" baseline="0" dirty="0"/>
                  <a:t> desarrollo</a:t>
                </a:r>
                <a:endParaRPr lang="es-E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lt1"/>
                  </a:solidFill>
                  <a:latin typeface="+mn-lt"/>
                  <a:ea typeface="+mn-ea"/>
                  <a:cs typeface="+mn-cs"/>
                </a:defRPr>
              </a:pPr>
              <a:endParaRPr lang="es-E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solidFill>
                <a:latin typeface="+mn-lt"/>
                <a:ea typeface="+mn-ea"/>
                <a:cs typeface="+mn-cs"/>
              </a:defRPr>
            </a:pPr>
            <a:endParaRPr lang="es-ES"/>
          </a:p>
        </c:txPr>
        <c:crossAx val="802820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4">
        <a:alpha val="50000"/>
      </a:schemeClr>
    </a:solidFill>
    <a:ln>
      <a:noFill/>
    </a:ln>
    <a:effectLst/>
  </c:spPr>
  <c:txPr>
    <a:bodyPr/>
    <a:lstStyle/>
    <a:p>
      <a:pPr>
        <a:defRPr>
          <a:solidFill>
            <a:schemeClr val="lt1"/>
          </a:solidFill>
          <a:latin typeface="+mn-lt"/>
          <a:ea typeface="+mn-ea"/>
          <a:cs typeface="+mn-cs"/>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25A39-7D39-4713-91AE-E0DDBE570528}" type="datetimeFigureOut">
              <a:rPr lang="es-ES" smtClean="0"/>
              <a:t>12/01/2025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71A14-2317-4E8D-BA0A-DE04D8BA39F0}" type="slidenum">
              <a:rPr lang="es-ES" smtClean="0"/>
              <a:t>‹Nº›</a:t>
            </a:fld>
            <a:endParaRPr lang="es-ES"/>
          </a:p>
        </p:txBody>
      </p:sp>
    </p:spTree>
    <p:extLst>
      <p:ext uri="{BB962C8B-B14F-4D97-AF65-F5344CB8AC3E}">
        <p14:creationId xmlns:p14="http://schemas.microsoft.com/office/powerpoint/2010/main" val="807888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solidFill>
                  <a:srgbClr val="FFFFFF"/>
                </a:solidFill>
                <a:latin typeface="Poppins"/>
                <a:cs typeface="Poppins"/>
              </a:rPr>
              <a:t> Si existe una correlación positiva alta: Puede sugerir que los juegos más inmersivos tienden a ser mejor calificados.</a:t>
            </a:r>
          </a:p>
          <a:p>
            <a:r>
              <a:rPr lang="es-ES" sz="1200" dirty="0">
                <a:solidFill>
                  <a:srgbClr val="FFFFFF"/>
                </a:solidFill>
                <a:latin typeface="Poppins"/>
                <a:cs typeface="Poppins"/>
              </a:rPr>
              <a:t>- Si existe una correlación negativa o nula: Esto podría indicar que el tiempo de juego no es un factor decisivo para las buenas calificaciones y que otros aspectos (historia, gráficos, mecánicas) tienen un peso mayor.</a:t>
            </a:r>
          </a:p>
          <a:p>
            <a:endParaRPr lang="es-ES" dirty="0"/>
          </a:p>
        </p:txBody>
      </p:sp>
      <p:sp>
        <p:nvSpPr>
          <p:cNvPr id="4" name="Marcador de número de diapositiva 3"/>
          <p:cNvSpPr>
            <a:spLocks noGrp="1"/>
          </p:cNvSpPr>
          <p:nvPr>
            <p:ph type="sldNum" sz="quarter" idx="5"/>
          </p:nvPr>
        </p:nvSpPr>
        <p:spPr/>
        <p:txBody>
          <a:bodyPr/>
          <a:lstStyle/>
          <a:p>
            <a:fld id="{F3571A14-2317-4E8D-BA0A-DE04D8BA39F0}" type="slidenum">
              <a:rPr lang="es-ES" smtClean="0"/>
              <a:t>7</a:t>
            </a:fld>
            <a:endParaRPr lang="es-ES"/>
          </a:p>
        </p:txBody>
      </p:sp>
    </p:spTree>
    <p:extLst>
      <p:ext uri="{BB962C8B-B14F-4D97-AF65-F5344CB8AC3E}">
        <p14:creationId xmlns:p14="http://schemas.microsoft.com/office/powerpoint/2010/main" val="2624076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66005C">
                <a:alpha val="100000"/>
              </a:srgbClr>
            </a:gs>
            <a:gs pos="50000">
              <a:srgbClr val="744FA1">
                <a:alpha val="100000"/>
              </a:srgbClr>
            </a:gs>
            <a:gs pos="100000">
              <a:srgbClr val="D24F9A">
                <a:alpha val="100000"/>
              </a:srgbClr>
            </a:gs>
          </a:gsLst>
          <a:lin ang="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6.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31.jpeg"/><Relationship Id="rId4" Type="http://schemas.openxmlformats.org/officeDocument/2006/relationships/image" Target="../media/image3.png"/><Relationship Id="rId9"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31.jpeg"/><Relationship Id="rId4" Type="http://schemas.openxmlformats.org/officeDocument/2006/relationships/image" Target="../media/image3.png"/><Relationship Id="rId9" Type="http://schemas.openxmlformats.org/officeDocument/2006/relationships/image" Target="../media/image30.jpeg"/></Relationships>
</file>

<file path=ppt/slides/_rels/slide14.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1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36.svg"/><Relationship Id="rId17" Type="http://schemas.openxmlformats.org/officeDocument/2006/relationships/image" Target="../media/image5.png"/><Relationship Id="rId2" Type="http://schemas.openxmlformats.org/officeDocument/2006/relationships/image" Target="../media/image1.png"/><Relationship Id="rId16" Type="http://schemas.openxmlformats.org/officeDocument/2006/relationships/image" Target="../media/image40.svg"/><Relationship Id="rId20"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5.png"/><Relationship Id="rId5" Type="http://schemas.openxmlformats.org/officeDocument/2006/relationships/image" Target="../media/image4.svg"/><Relationship Id="rId15" Type="http://schemas.openxmlformats.org/officeDocument/2006/relationships/image" Target="../media/image39.png"/><Relationship Id="rId10" Type="http://schemas.openxmlformats.org/officeDocument/2006/relationships/image" Target="../media/image34.svg"/><Relationship Id="rId19"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33.png"/><Relationship Id="rId14" Type="http://schemas.openxmlformats.org/officeDocument/2006/relationships/image" Target="../media/image38.sv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4.sv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svg"/><Relationship Id="rId9" Type="http://schemas.openxmlformats.org/officeDocument/2006/relationships/chart" Target="../charts/chart1.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4.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9.jpe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6.svg"/><Relationship Id="rId4" Type="http://schemas.openxmlformats.org/officeDocument/2006/relationships/image" Target="../media/image2.svg"/><Relationship Id="rId9" Type="http://schemas.openxmlformats.org/officeDocument/2006/relationships/image" Target="../media/image5.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6.sv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24.jpeg"/><Relationship Id="rId4" Type="http://schemas.openxmlformats.org/officeDocument/2006/relationships/image" Target="../media/image3.png"/><Relationship Id="rId9"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824698" y="2524501"/>
            <a:ext cx="3291840" cy="4114800"/>
          </a:xfrm>
          <a:custGeom>
            <a:avLst/>
            <a:gdLst/>
            <a:ahLst/>
            <a:cxnLst/>
            <a:rect l="l" t="t" r="r" b="b"/>
            <a:pathLst>
              <a:path w="3291840" h="4114800">
                <a:moveTo>
                  <a:pt x="3291840" y="0"/>
                </a:moveTo>
                <a:lnTo>
                  <a:pt x="0" y="0"/>
                </a:lnTo>
                <a:lnTo>
                  <a:pt x="0" y="4114800"/>
                </a:lnTo>
                <a:lnTo>
                  <a:pt x="3291840" y="4114800"/>
                </a:lnTo>
                <a:lnTo>
                  <a:pt x="329184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327543" y="3647699"/>
            <a:ext cx="3291840" cy="4114800"/>
          </a:xfrm>
          <a:custGeom>
            <a:avLst/>
            <a:gdLst/>
            <a:ahLst/>
            <a:cxnLst/>
            <a:rect l="l" t="t" r="r" b="b"/>
            <a:pathLst>
              <a:path w="3291840" h="4114800">
                <a:moveTo>
                  <a:pt x="3291840" y="0"/>
                </a:moveTo>
                <a:lnTo>
                  <a:pt x="0" y="0"/>
                </a:lnTo>
                <a:lnTo>
                  <a:pt x="0" y="4114800"/>
                </a:lnTo>
                <a:lnTo>
                  <a:pt x="3291840" y="4114800"/>
                </a:lnTo>
                <a:lnTo>
                  <a:pt x="329184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5668196" y="2514281"/>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572085" y="3637479"/>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4257558" y="5797431"/>
            <a:ext cx="9772883" cy="398827"/>
          </a:xfrm>
          <a:prstGeom prst="rect">
            <a:avLst/>
          </a:prstGeom>
        </p:spPr>
        <p:txBody>
          <a:bodyPr lIns="0" tIns="0" rIns="0" bIns="0" rtlCol="0" anchor="t">
            <a:spAutoFit/>
          </a:bodyPr>
          <a:lstStyle/>
          <a:p>
            <a:pPr algn="ctr">
              <a:lnSpc>
                <a:spcPts val="3400"/>
              </a:lnSpc>
            </a:pPr>
            <a:r>
              <a:rPr lang="en-US" sz="2000" dirty="0">
                <a:solidFill>
                  <a:srgbClr val="FFFFFF"/>
                </a:solidFill>
                <a:latin typeface="Poppins"/>
                <a:ea typeface="Poppins"/>
                <a:cs typeface="Poppins"/>
                <a:sym typeface="Poppins"/>
              </a:rPr>
              <a:t>CLASIFICACIONES, TENDENCIAS Y EVOLUCIÓN</a:t>
            </a:r>
          </a:p>
        </p:txBody>
      </p:sp>
      <p:sp>
        <p:nvSpPr>
          <p:cNvPr id="10" name="TextBox 10"/>
          <p:cNvSpPr txBox="1"/>
          <p:nvPr/>
        </p:nvSpPr>
        <p:spPr>
          <a:xfrm>
            <a:off x="3250703" y="2791854"/>
            <a:ext cx="11786593" cy="2586221"/>
          </a:xfrm>
          <a:prstGeom prst="rect">
            <a:avLst/>
          </a:prstGeom>
        </p:spPr>
        <p:txBody>
          <a:bodyPr lIns="0" tIns="0" rIns="0" bIns="0" rtlCol="0" anchor="t">
            <a:spAutoFit/>
          </a:bodyPr>
          <a:lstStyle/>
          <a:p>
            <a:pPr algn="ctr">
              <a:lnSpc>
                <a:spcPts val="25274"/>
              </a:lnSpc>
            </a:pPr>
            <a:r>
              <a:rPr lang="en-US" sz="4400" i="1" dirty="0" err="1">
                <a:solidFill>
                  <a:srgbClr val="FFFFFF"/>
                </a:solidFill>
                <a:latin typeface="BP Imperial Bold Italics"/>
                <a:ea typeface="BP Imperial Bold Italics"/>
                <a:cs typeface="BP Imperial Bold Italics"/>
                <a:sym typeface="BP Imperial Bold Italics"/>
              </a:rPr>
              <a:t>Análisis</a:t>
            </a:r>
            <a:r>
              <a:rPr lang="en-US" sz="4400" i="1" dirty="0">
                <a:solidFill>
                  <a:srgbClr val="FFFFFF"/>
                </a:solidFill>
                <a:latin typeface="BP Imperial Bold Italics"/>
                <a:ea typeface="BP Imperial Bold Italics"/>
                <a:cs typeface="BP Imperial Bold Italics"/>
                <a:sym typeface="BP Imperial Bold Italics"/>
              </a:rPr>
              <a:t> </a:t>
            </a:r>
            <a:r>
              <a:rPr lang="en-US" sz="4400" i="1" dirty="0" err="1">
                <a:solidFill>
                  <a:srgbClr val="FFFFFF"/>
                </a:solidFill>
                <a:latin typeface="BP Imperial Bold Italics"/>
                <a:ea typeface="BP Imperial Bold Italics"/>
                <a:cs typeface="BP Imperial Bold Italics"/>
                <a:sym typeface="BP Imperial Bold Italics"/>
              </a:rPr>
              <a:t>Exploratorio</a:t>
            </a:r>
            <a:r>
              <a:rPr lang="en-US" sz="4400" i="1" dirty="0">
                <a:solidFill>
                  <a:srgbClr val="FFFFFF"/>
                </a:solidFill>
                <a:latin typeface="BP Imperial Bold Italics"/>
                <a:ea typeface="BP Imperial Bold Italics"/>
                <a:cs typeface="BP Imperial Bold Italics"/>
                <a:sym typeface="BP Imperial Bold Italics"/>
              </a:rPr>
              <a:t> de </a:t>
            </a:r>
            <a:r>
              <a:rPr lang="en-US" sz="4400" i="1" dirty="0" err="1">
                <a:solidFill>
                  <a:srgbClr val="FFFFFF"/>
                </a:solidFill>
                <a:latin typeface="BP Imperial Bold Italics"/>
                <a:ea typeface="BP Imperial Bold Italics"/>
                <a:cs typeface="BP Imperial Bold Italics"/>
                <a:sym typeface="BP Imperial Bold Italics"/>
              </a:rPr>
              <a:t>Datos</a:t>
            </a:r>
            <a:r>
              <a:rPr lang="en-US" sz="4400" i="1" dirty="0">
                <a:solidFill>
                  <a:srgbClr val="FFFFFF"/>
                </a:solidFill>
                <a:latin typeface="BP Imperial Bold Italics"/>
                <a:ea typeface="BP Imperial Bold Italics"/>
                <a:cs typeface="BP Imperial Bold Italics"/>
                <a:sym typeface="BP Imperial Bold Italics"/>
              </a:rPr>
              <a:t> (EDA) de </a:t>
            </a:r>
            <a:r>
              <a:rPr lang="en-US" sz="4400" i="1" dirty="0" err="1">
                <a:solidFill>
                  <a:srgbClr val="FFFFFF"/>
                </a:solidFill>
                <a:latin typeface="BP Imperial Bold Italics"/>
                <a:ea typeface="BP Imperial Bold Italics"/>
                <a:cs typeface="BP Imperial Bold Italics"/>
                <a:sym typeface="BP Imperial Bold Italics"/>
              </a:rPr>
              <a:t>Videojuegos</a:t>
            </a:r>
            <a:endParaRPr lang="en-US" sz="4400" i="1" dirty="0">
              <a:solidFill>
                <a:srgbClr val="FFFFFF"/>
              </a:solidFill>
              <a:latin typeface="BP Imperial Bold Italics"/>
              <a:ea typeface="BP Imperial Bold Italics"/>
              <a:cs typeface="BP Imperial Bold Italics"/>
              <a:sym typeface="BP Imperial Bold Italics"/>
            </a:endParaRPr>
          </a:p>
        </p:txBody>
      </p:sp>
      <p:grpSp>
        <p:nvGrpSpPr>
          <p:cNvPr id="11" name="Group 11"/>
          <p:cNvGrpSpPr/>
          <p:nvPr/>
        </p:nvGrpSpPr>
        <p:grpSpPr>
          <a:xfrm rot="-10800000">
            <a:off x="5621137" y="7068184"/>
            <a:ext cx="3086100" cy="941293"/>
            <a:chOff x="0" y="0"/>
            <a:chExt cx="812800" cy="247912"/>
          </a:xfrm>
        </p:grpSpPr>
        <p:sp>
          <p:nvSpPr>
            <p:cNvPr id="12" name="Freeform 12"/>
            <p:cNvSpPr/>
            <p:nvPr/>
          </p:nvSpPr>
          <p:spPr>
            <a:xfrm>
              <a:off x="0" y="0"/>
              <a:ext cx="812800" cy="247912"/>
            </a:xfrm>
            <a:custGeom>
              <a:avLst/>
              <a:gdLst/>
              <a:ahLst/>
              <a:cxnLst/>
              <a:rect l="l" t="t" r="r" b="b"/>
              <a:pathLst>
                <a:path w="812800" h="247912">
                  <a:moveTo>
                    <a:pt x="0" y="0"/>
                  </a:moveTo>
                  <a:lnTo>
                    <a:pt x="812800" y="0"/>
                  </a:lnTo>
                  <a:lnTo>
                    <a:pt x="812800" y="247912"/>
                  </a:lnTo>
                  <a:lnTo>
                    <a:pt x="0" y="247912"/>
                  </a:lnTo>
                  <a:close/>
                </a:path>
              </a:pathLst>
            </a:custGeom>
            <a:solidFill>
              <a:srgbClr val="A559A3"/>
            </a:solidFill>
          </p:spPr>
        </p:sp>
        <p:sp>
          <p:nvSpPr>
            <p:cNvPr id="13" name="TextBox 13"/>
            <p:cNvSpPr txBox="1"/>
            <p:nvPr/>
          </p:nvSpPr>
          <p:spPr>
            <a:xfrm>
              <a:off x="0" y="-38100"/>
              <a:ext cx="812800" cy="28601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0800000">
            <a:off x="9580763" y="7078404"/>
            <a:ext cx="3086100" cy="941293"/>
            <a:chOff x="0" y="0"/>
            <a:chExt cx="812800" cy="247912"/>
          </a:xfrm>
        </p:grpSpPr>
        <p:sp>
          <p:nvSpPr>
            <p:cNvPr id="15" name="Freeform 15"/>
            <p:cNvSpPr/>
            <p:nvPr/>
          </p:nvSpPr>
          <p:spPr>
            <a:xfrm>
              <a:off x="0" y="0"/>
              <a:ext cx="812800" cy="247912"/>
            </a:xfrm>
            <a:custGeom>
              <a:avLst/>
              <a:gdLst/>
              <a:ahLst/>
              <a:cxnLst/>
              <a:rect l="l" t="t" r="r" b="b"/>
              <a:pathLst>
                <a:path w="812800" h="247912">
                  <a:moveTo>
                    <a:pt x="0" y="0"/>
                  </a:moveTo>
                  <a:lnTo>
                    <a:pt x="812800" y="0"/>
                  </a:lnTo>
                  <a:lnTo>
                    <a:pt x="812800" y="247912"/>
                  </a:lnTo>
                  <a:lnTo>
                    <a:pt x="0" y="247912"/>
                  </a:lnTo>
                  <a:close/>
                </a:path>
              </a:pathLst>
            </a:custGeom>
            <a:solidFill>
              <a:srgbClr val="000000">
                <a:alpha val="0"/>
              </a:srgbClr>
            </a:solidFill>
            <a:ln w="38100" cap="sq">
              <a:solidFill>
                <a:srgbClr val="FFFFFF"/>
              </a:solidFill>
              <a:prstDash val="solid"/>
              <a:miter/>
            </a:ln>
          </p:spPr>
        </p:sp>
        <p:sp>
          <p:nvSpPr>
            <p:cNvPr id="16" name="TextBox 16"/>
            <p:cNvSpPr txBox="1"/>
            <p:nvPr/>
          </p:nvSpPr>
          <p:spPr>
            <a:xfrm>
              <a:off x="0" y="-38100"/>
              <a:ext cx="812800" cy="286012"/>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1854560" y="7298257"/>
            <a:ext cx="501586" cy="501586"/>
          </a:xfrm>
          <a:custGeom>
            <a:avLst/>
            <a:gdLst/>
            <a:ahLst/>
            <a:cxnLst/>
            <a:rect l="l" t="t" r="r" b="b"/>
            <a:pathLst>
              <a:path w="501586" h="501586">
                <a:moveTo>
                  <a:pt x="0" y="0"/>
                </a:moveTo>
                <a:lnTo>
                  <a:pt x="501586" y="0"/>
                </a:lnTo>
                <a:lnTo>
                  <a:pt x="501586" y="501586"/>
                </a:lnTo>
                <a:lnTo>
                  <a:pt x="0" y="5015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rot="-5400000">
            <a:off x="7845569" y="7314171"/>
            <a:ext cx="449319" cy="449319"/>
          </a:xfrm>
          <a:custGeom>
            <a:avLst/>
            <a:gdLst/>
            <a:ahLst/>
            <a:cxnLst/>
            <a:rect l="l" t="t" r="r" b="b"/>
            <a:pathLst>
              <a:path w="449319" h="449319">
                <a:moveTo>
                  <a:pt x="0" y="0"/>
                </a:moveTo>
                <a:lnTo>
                  <a:pt x="449319" y="0"/>
                </a:lnTo>
                <a:lnTo>
                  <a:pt x="449319" y="449319"/>
                </a:lnTo>
                <a:lnTo>
                  <a:pt x="0" y="44931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TextBox 19"/>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21" name="TextBox 21"/>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22" name="TextBox 22"/>
          <p:cNvSpPr txBox="1"/>
          <p:nvPr/>
        </p:nvSpPr>
        <p:spPr>
          <a:xfrm>
            <a:off x="3940095" y="2105379"/>
            <a:ext cx="10407810" cy="597630"/>
          </a:xfrm>
          <a:prstGeom prst="rect">
            <a:avLst/>
          </a:prstGeom>
        </p:spPr>
        <p:txBody>
          <a:bodyPr lIns="0" tIns="0" rIns="0" bIns="0" rtlCol="0" anchor="t">
            <a:spAutoFit/>
          </a:bodyPr>
          <a:lstStyle/>
          <a:p>
            <a:pPr algn="ctr">
              <a:lnSpc>
                <a:spcPts val="4910"/>
              </a:lnSpc>
            </a:pPr>
            <a:r>
              <a:rPr lang="en-US" sz="2888" spc="589" dirty="0">
                <a:solidFill>
                  <a:srgbClr val="FFFFFF"/>
                </a:solidFill>
                <a:latin typeface="Poppins"/>
                <a:ea typeface="Poppins"/>
                <a:cs typeface="Poppins"/>
                <a:sym typeface="Poppins"/>
              </a:rPr>
              <a:t>EDA</a:t>
            </a:r>
          </a:p>
        </p:txBody>
      </p:sp>
      <p:sp>
        <p:nvSpPr>
          <p:cNvPr id="23" name="TextBox 23"/>
          <p:cNvSpPr txBox="1"/>
          <p:nvPr/>
        </p:nvSpPr>
        <p:spPr>
          <a:xfrm>
            <a:off x="5921832" y="7239725"/>
            <a:ext cx="1733237" cy="471520"/>
          </a:xfrm>
          <a:prstGeom prst="rect">
            <a:avLst/>
          </a:prstGeom>
        </p:spPr>
        <p:txBody>
          <a:bodyPr lIns="0" tIns="0" rIns="0" bIns="0" rtlCol="0" anchor="t">
            <a:spAutoFit/>
          </a:bodyPr>
          <a:lstStyle/>
          <a:p>
            <a:pPr algn="r">
              <a:lnSpc>
                <a:spcPts val="3951"/>
              </a:lnSpc>
            </a:pPr>
            <a:r>
              <a:rPr lang="en-US" sz="2324" dirty="0">
                <a:solidFill>
                  <a:srgbClr val="FFFFFF"/>
                </a:solidFill>
                <a:latin typeface="Poppins"/>
                <a:ea typeface="Poppins"/>
                <a:cs typeface="Poppins"/>
                <a:sym typeface="Poppins"/>
              </a:rPr>
              <a:t>Start Slide</a:t>
            </a:r>
          </a:p>
        </p:txBody>
      </p:sp>
      <p:sp>
        <p:nvSpPr>
          <p:cNvPr id="24" name="TextBox 24"/>
          <p:cNvSpPr txBox="1"/>
          <p:nvPr/>
        </p:nvSpPr>
        <p:spPr>
          <a:xfrm>
            <a:off x="10003627" y="7239725"/>
            <a:ext cx="1733237" cy="471520"/>
          </a:xfrm>
          <a:prstGeom prst="rect">
            <a:avLst/>
          </a:prstGeom>
        </p:spPr>
        <p:txBody>
          <a:bodyPr lIns="0" tIns="0" rIns="0" bIns="0" rtlCol="0" anchor="t">
            <a:spAutoFit/>
          </a:bodyPr>
          <a:lstStyle/>
          <a:p>
            <a:pPr algn="r">
              <a:lnSpc>
                <a:spcPts val="3951"/>
              </a:lnSpc>
            </a:pPr>
            <a:r>
              <a:rPr lang="en-US" sz="2324" dirty="0">
                <a:solidFill>
                  <a:srgbClr val="FFFFFF"/>
                </a:solidFill>
                <a:latin typeface="Poppins"/>
                <a:ea typeface="Poppins"/>
                <a:cs typeface="Poppins"/>
                <a:sym typeface="Poppins"/>
              </a:rPr>
              <a:t>Play Video</a:t>
            </a:r>
          </a:p>
        </p:txBody>
      </p:sp>
      <p:sp>
        <p:nvSpPr>
          <p:cNvPr id="25" name="Freeform 25"/>
          <p:cNvSpPr/>
          <p:nvPr/>
        </p:nvSpPr>
        <p:spPr>
          <a:xfrm rot="2700000">
            <a:off x="3044514" y="2408650"/>
            <a:ext cx="640977" cy="640977"/>
          </a:xfrm>
          <a:custGeom>
            <a:avLst/>
            <a:gdLst/>
            <a:ahLst/>
            <a:cxnLst/>
            <a:rect l="l" t="t" r="r" b="b"/>
            <a:pathLst>
              <a:path w="640977" h="640977">
                <a:moveTo>
                  <a:pt x="0" y="0"/>
                </a:moveTo>
                <a:lnTo>
                  <a:pt x="640978" y="0"/>
                </a:lnTo>
                <a:lnTo>
                  <a:pt x="640978" y="640978"/>
                </a:lnTo>
                <a:lnTo>
                  <a:pt x="0" y="640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26"/>
          <p:cNvSpPr/>
          <p:nvPr/>
        </p:nvSpPr>
        <p:spPr>
          <a:xfrm rot="2700000">
            <a:off x="2506900" y="2460521"/>
            <a:ext cx="412460" cy="412460"/>
          </a:xfrm>
          <a:custGeom>
            <a:avLst/>
            <a:gdLst/>
            <a:ahLst/>
            <a:cxnLst/>
            <a:rect l="l" t="t" r="r" b="b"/>
            <a:pathLst>
              <a:path w="412460" h="412460">
                <a:moveTo>
                  <a:pt x="0" y="0"/>
                </a:moveTo>
                <a:lnTo>
                  <a:pt x="412461" y="0"/>
                </a:lnTo>
                <a:lnTo>
                  <a:pt x="412461" y="412461"/>
                </a:lnTo>
                <a:lnTo>
                  <a:pt x="0" y="41246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rot="2700000">
            <a:off x="13313819" y="6959997"/>
            <a:ext cx="478334" cy="478334"/>
          </a:xfrm>
          <a:custGeom>
            <a:avLst/>
            <a:gdLst/>
            <a:ahLst/>
            <a:cxnLst/>
            <a:rect l="l" t="t" r="r" b="b"/>
            <a:pathLst>
              <a:path w="478334" h="478334">
                <a:moveTo>
                  <a:pt x="0" y="0"/>
                </a:moveTo>
                <a:lnTo>
                  <a:pt x="478335" y="0"/>
                </a:lnTo>
                <a:lnTo>
                  <a:pt x="478335" y="478335"/>
                </a:lnTo>
                <a:lnTo>
                  <a:pt x="0" y="47833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8" name="Freeform 28"/>
          <p:cNvSpPr/>
          <p:nvPr/>
        </p:nvSpPr>
        <p:spPr>
          <a:xfrm rot="2700000">
            <a:off x="13976356" y="6998707"/>
            <a:ext cx="307802" cy="307802"/>
          </a:xfrm>
          <a:custGeom>
            <a:avLst/>
            <a:gdLst/>
            <a:ahLst/>
            <a:cxnLst/>
            <a:rect l="l" t="t" r="r" b="b"/>
            <a:pathLst>
              <a:path w="307802" h="307802">
                <a:moveTo>
                  <a:pt x="0" y="0"/>
                </a:moveTo>
                <a:lnTo>
                  <a:pt x="307801" y="0"/>
                </a:lnTo>
                <a:lnTo>
                  <a:pt x="307801" y="307801"/>
                </a:lnTo>
                <a:lnTo>
                  <a:pt x="0" y="30780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rot="-10800000">
            <a:off x="-1676400" y="3590063"/>
            <a:ext cx="21856448" cy="1539574"/>
            <a:chOff x="0" y="0"/>
            <a:chExt cx="5756431" cy="405484"/>
          </a:xfrm>
        </p:grpSpPr>
        <p:sp>
          <p:nvSpPr>
            <p:cNvPr id="6" name="Freeform 6"/>
            <p:cNvSpPr/>
            <p:nvPr/>
          </p:nvSpPr>
          <p:spPr>
            <a:xfrm>
              <a:off x="0" y="0"/>
              <a:ext cx="5756431" cy="405484"/>
            </a:xfrm>
            <a:custGeom>
              <a:avLst/>
              <a:gdLst/>
              <a:ahLst/>
              <a:cxnLst/>
              <a:rect l="l" t="t" r="r" b="b"/>
              <a:pathLst>
                <a:path w="5756431" h="405484">
                  <a:moveTo>
                    <a:pt x="0" y="0"/>
                  </a:moveTo>
                  <a:lnTo>
                    <a:pt x="5756431" y="0"/>
                  </a:lnTo>
                  <a:lnTo>
                    <a:pt x="5756431" y="405484"/>
                  </a:lnTo>
                  <a:lnTo>
                    <a:pt x="0" y="405484"/>
                  </a:lnTo>
                  <a:close/>
                </a:path>
              </a:pathLst>
            </a:custGeom>
            <a:gradFill rotWithShape="1">
              <a:gsLst>
                <a:gs pos="0">
                  <a:srgbClr val="744FA1">
                    <a:alpha val="100000"/>
                  </a:srgbClr>
                </a:gs>
                <a:gs pos="100000">
                  <a:srgbClr val="D24F9A">
                    <a:alpha val="100000"/>
                  </a:srgbClr>
                </a:gs>
              </a:gsLst>
              <a:lin ang="0"/>
            </a:gradFill>
          </p:spPr>
        </p:sp>
        <p:sp>
          <p:nvSpPr>
            <p:cNvPr id="7" name="TextBox 7"/>
            <p:cNvSpPr txBox="1"/>
            <p:nvPr/>
          </p:nvSpPr>
          <p:spPr>
            <a:xfrm>
              <a:off x="0" y="-123825"/>
              <a:ext cx="5756431" cy="529309"/>
            </a:xfrm>
            <a:prstGeom prst="rect">
              <a:avLst/>
            </a:prstGeom>
          </p:spPr>
          <p:txBody>
            <a:bodyPr lIns="50800" tIns="50800" rIns="50800" bIns="50800" rtlCol="0" anchor="ctr"/>
            <a:lstStyle/>
            <a:p>
              <a:pPr algn="ctr">
                <a:lnSpc>
                  <a:spcPts val="3400"/>
                </a:lnSpc>
              </a:pPr>
              <a:endParaRPr/>
            </a:p>
          </p:txBody>
        </p:sp>
      </p:grpSp>
      <p:sp>
        <p:nvSpPr>
          <p:cNvPr id="10" name="TextBox 10"/>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35" name="Rectángulo 34">
            <a:extLst>
              <a:ext uri="{FF2B5EF4-FFF2-40B4-BE49-F238E27FC236}">
                <a16:creationId xmlns:a16="http://schemas.microsoft.com/office/drawing/2014/main" id="{89437A13-2AD4-2B33-714E-ED642C0C2C80}"/>
              </a:ext>
            </a:extLst>
          </p:cNvPr>
          <p:cNvSpPr/>
          <p:nvPr/>
        </p:nvSpPr>
        <p:spPr>
          <a:xfrm>
            <a:off x="7717914" y="2943335"/>
            <a:ext cx="9946257" cy="5876634"/>
          </a:xfrm>
          <a:prstGeom prst="rect">
            <a:avLst/>
          </a:prstGeom>
          <a:solidFill>
            <a:srgbClr val="79579F">
              <a:alpha val="67000"/>
            </a:srgbClr>
          </a:solidFill>
          <a:ln>
            <a:noFill/>
          </a:ln>
          <a:effectLst>
            <a:outerShdw blurRad="50800" dist="50800" dir="5400000" algn="ctr" rotWithShape="0">
              <a:srgbClr val="000000">
                <a:alpha val="8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4" name="Imagen 33">
            <a:extLst>
              <a:ext uri="{FF2B5EF4-FFF2-40B4-BE49-F238E27FC236}">
                <a16:creationId xmlns:a16="http://schemas.microsoft.com/office/drawing/2014/main" id="{1D664E89-0B4C-5B6E-D750-F4123E56482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536314" y="2557848"/>
            <a:ext cx="10751686" cy="6003440"/>
          </a:xfrm>
          <a:prstGeom prst="rect">
            <a:avLst/>
          </a:prstGeom>
        </p:spPr>
      </p:pic>
      <p:sp>
        <p:nvSpPr>
          <p:cNvPr id="40" name="CuadroTexto 39">
            <a:extLst>
              <a:ext uri="{FF2B5EF4-FFF2-40B4-BE49-F238E27FC236}">
                <a16:creationId xmlns:a16="http://schemas.microsoft.com/office/drawing/2014/main" id="{CBF30429-3D31-F52C-B7F5-135C35FEBE6A}"/>
              </a:ext>
            </a:extLst>
          </p:cNvPr>
          <p:cNvSpPr txBox="1"/>
          <p:nvPr/>
        </p:nvSpPr>
        <p:spPr>
          <a:xfrm>
            <a:off x="289944" y="3737109"/>
            <a:ext cx="7377171" cy="1323439"/>
          </a:xfrm>
          <a:prstGeom prst="rect">
            <a:avLst/>
          </a:prstGeom>
          <a:noFill/>
        </p:spPr>
        <p:txBody>
          <a:bodyPr wrap="square">
            <a:spAutoFit/>
          </a:bodyPr>
          <a:lstStyle/>
          <a:p>
            <a:pPr algn="just"/>
            <a:r>
              <a:rPr lang="es-ES" dirty="0"/>
              <a:t> </a:t>
            </a:r>
            <a:r>
              <a:rPr lang="es-ES" sz="2000" dirty="0">
                <a:solidFill>
                  <a:srgbClr val="FFFFFF"/>
                </a:solidFill>
                <a:latin typeface="Poppins"/>
                <a:cs typeface="Poppins"/>
              </a:rPr>
              <a:t>Géneros como Acción y RPG tienden a tener calificaciones altas y consistentes, mientras que géneros como Indie y Estrategia pueden tener más variación en las calificaciones.</a:t>
            </a:r>
          </a:p>
        </p:txBody>
      </p:sp>
      <p:sp>
        <p:nvSpPr>
          <p:cNvPr id="41" name="TextBox 10">
            <a:extLst>
              <a:ext uri="{FF2B5EF4-FFF2-40B4-BE49-F238E27FC236}">
                <a16:creationId xmlns:a16="http://schemas.microsoft.com/office/drawing/2014/main" id="{DBAB5F5C-0BBF-1F86-27D6-8940DA6FF3C7}"/>
              </a:ext>
            </a:extLst>
          </p:cNvPr>
          <p:cNvSpPr txBox="1"/>
          <p:nvPr/>
        </p:nvSpPr>
        <p:spPr>
          <a:xfrm>
            <a:off x="641859" y="1492387"/>
            <a:ext cx="8414823" cy="1473930"/>
          </a:xfrm>
          <a:prstGeom prst="rect">
            <a:avLst/>
          </a:prstGeom>
        </p:spPr>
        <p:txBody>
          <a:bodyPr wrap="square" lIns="0" tIns="0" rIns="0" bIns="0" rtlCol="0" anchor="t">
            <a:spAutoFit/>
          </a:bodyPr>
          <a:lstStyle/>
          <a:p>
            <a:pPr algn="l">
              <a:lnSpc>
                <a:spcPts val="14000"/>
              </a:lnSpc>
            </a:pP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Calificaciones</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por</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género</a:t>
            </a:r>
            <a:endParaRPr lang="en-US" sz="4000" i="1" dirty="0">
              <a:solidFill>
                <a:srgbClr val="FFFFFF"/>
              </a:solidFill>
              <a:latin typeface="Franklin Gothic Demi" panose="020B0703020102020204" pitchFamily="34" charset="0"/>
              <a:ea typeface="BP Imperial Bold Italics"/>
              <a:cs typeface="BP Imperial Bold Italics"/>
              <a:sym typeface="BP Imperial Bold Italics"/>
            </a:endParaRPr>
          </a:p>
        </p:txBody>
      </p:sp>
      <p:pic>
        <p:nvPicPr>
          <p:cNvPr id="43" name="Imagen 42">
            <a:extLst>
              <a:ext uri="{FF2B5EF4-FFF2-40B4-BE49-F238E27FC236}">
                <a16:creationId xmlns:a16="http://schemas.microsoft.com/office/drawing/2014/main" id="{89556823-1559-1C82-CF38-A1171EC2E5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1575" y="5559568"/>
            <a:ext cx="6101994" cy="3853891"/>
          </a:xfrm>
          <a:prstGeom prst="rect">
            <a:avLst/>
          </a:prstGeom>
        </p:spPr>
      </p:pic>
    </p:spTree>
    <p:extLst>
      <p:ext uri="{BB962C8B-B14F-4D97-AF65-F5344CB8AC3E}">
        <p14:creationId xmlns:p14="http://schemas.microsoft.com/office/powerpoint/2010/main" val="4101312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D4479178-703D-3B85-F9B8-1543562E8C7F}"/>
              </a:ext>
            </a:extLst>
          </p:cNvPr>
          <p:cNvSpPr/>
          <p:nvPr/>
        </p:nvSpPr>
        <p:spPr>
          <a:xfrm>
            <a:off x="8620313" y="2536649"/>
            <a:ext cx="8686800" cy="5030995"/>
          </a:xfrm>
          <a:prstGeom prst="rect">
            <a:avLst/>
          </a:prstGeom>
          <a:solidFill>
            <a:srgbClr val="79579F">
              <a:alpha val="67000"/>
            </a:srgbClr>
          </a:solidFill>
          <a:ln>
            <a:noFill/>
          </a:ln>
          <a:effectLst>
            <a:outerShdw blurRad="50800" dist="50800" dir="5400000" algn="ctr" rotWithShape="0">
              <a:srgbClr val="000000">
                <a:alpha val="8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5" name="Group 5"/>
          <p:cNvGrpSpPr/>
          <p:nvPr/>
        </p:nvGrpSpPr>
        <p:grpSpPr>
          <a:xfrm rot="-10800000">
            <a:off x="-1616531" y="8060568"/>
            <a:ext cx="22237449" cy="4865697"/>
            <a:chOff x="0" y="-123825"/>
            <a:chExt cx="5856777" cy="1281499"/>
          </a:xfrm>
        </p:grpSpPr>
        <p:sp>
          <p:nvSpPr>
            <p:cNvPr id="6" name="Freeform 6"/>
            <p:cNvSpPr/>
            <p:nvPr/>
          </p:nvSpPr>
          <p:spPr>
            <a:xfrm>
              <a:off x="100346" y="752190"/>
              <a:ext cx="5756431" cy="405484"/>
            </a:xfrm>
            <a:custGeom>
              <a:avLst/>
              <a:gdLst/>
              <a:ahLst/>
              <a:cxnLst/>
              <a:rect l="l" t="t" r="r" b="b"/>
              <a:pathLst>
                <a:path w="5756431" h="405484">
                  <a:moveTo>
                    <a:pt x="0" y="0"/>
                  </a:moveTo>
                  <a:lnTo>
                    <a:pt x="5756431" y="0"/>
                  </a:lnTo>
                  <a:lnTo>
                    <a:pt x="5756431" y="405484"/>
                  </a:lnTo>
                  <a:lnTo>
                    <a:pt x="0" y="405484"/>
                  </a:lnTo>
                  <a:close/>
                </a:path>
              </a:pathLst>
            </a:custGeom>
            <a:gradFill rotWithShape="1">
              <a:gsLst>
                <a:gs pos="0">
                  <a:srgbClr val="744FA1">
                    <a:alpha val="100000"/>
                  </a:srgbClr>
                </a:gs>
                <a:gs pos="100000">
                  <a:srgbClr val="D24F9A">
                    <a:alpha val="100000"/>
                  </a:srgbClr>
                </a:gs>
              </a:gsLst>
              <a:lin ang="0"/>
            </a:gradFill>
          </p:spPr>
        </p:sp>
        <p:sp>
          <p:nvSpPr>
            <p:cNvPr id="7" name="TextBox 7"/>
            <p:cNvSpPr txBox="1"/>
            <p:nvPr/>
          </p:nvSpPr>
          <p:spPr>
            <a:xfrm>
              <a:off x="0" y="-123825"/>
              <a:ext cx="5756431" cy="529309"/>
            </a:xfrm>
            <a:prstGeom prst="rect">
              <a:avLst/>
            </a:prstGeom>
          </p:spPr>
          <p:txBody>
            <a:bodyPr lIns="50800" tIns="50800" rIns="50800" bIns="50800" rtlCol="0" anchor="ctr"/>
            <a:lstStyle/>
            <a:p>
              <a:pPr algn="ctr">
                <a:lnSpc>
                  <a:spcPts val="3400"/>
                </a:lnSpc>
              </a:pPr>
              <a:endParaRPr/>
            </a:p>
          </p:txBody>
        </p:sp>
      </p:grpSp>
      <p:sp>
        <p:nvSpPr>
          <p:cNvPr id="28" name="Rectángulo 27">
            <a:extLst>
              <a:ext uri="{FF2B5EF4-FFF2-40B4-BE49-F238E27FC236}">
                <a16:creationId xmlns:a16="http://schemas.microsoft.com/office/drawing/2014/main" id="{B35F0B29-F0FE-9FD3-DC5D-40BE2EDEEF95}"/>
              </a:ext>
            </a:extLst>
          </p:cNvPr>
          <p:cNvSpPr/>
          <p:nvPr/>
        </p:nvSpPr>
        <p:spPr>
          <a:xfrm>
            <a:off x="228332" y="2518423"/>
            <a:ext cx="8153668" cy="5030995"/>
          </a:xfrm>
          <a:prstGeom prst="rect">
            <a:avLst/>
          </a:prstGeom>
          <a:solidFill>
            <a:srgbClr val="79579F">
              <a:alpha val="67000"/>
            </a:srgbClr>
          </a:solidFill>
          <a:ln>
            <a:noFill/>
          </a:ln>
          <a:effectLst>
            <a:outerShdw blurRad="50800" dist="50800" dir="5400000" algn="ctr" rotWithShape="0">
              <a:srgbClr val="000000">
                <a:alpha val="8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dirty="0">
                <a:solidFill>
                  <a:srgbClr val="FFFFFF"/>
                </a:solidFill>
                <a:latin typeface="BP Imperial Bold Italics"/>
                <a:ea typeface="BP Imperial Bold Italics"/>
                <a:cs typeface="BP Imperial Bold Italics"/>
                <a:sym typeface="BP Imperial Bold Italics"/>
              </a:rPr>
              <a:t>ESPORT GAME</a:t>
            </a:r>
          </a:p>
        </p:txBody>
      </p:sp>
      <p:sp>
        <p:nvSpPr>
          <p:cNvPr id="11" name="TextBox 11"/>
          <p:cNvSpPr txBox="1"/>
          <p:nvPr/>
        </p:nvSpPr>
        <p:spPr>
          <a:xfrm>
            <a:off x="1028700" y="8769350"/>
            <a:ext cx="4182320" cy="4254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www.reallygreatsite.com</a:t>
            </a:r>
          </a:p>
        </p:txBody>
      </p:sp>
      <p:sp>
        <p:nvSpPr>
          <p:cNvPr id="12" name="TextBox 12"/>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3" name="TextBox 13"/>
          <p:cNvSpPr txBox="1"/>
          <p:nvPr/>
        </p:nvSpPr>
        <p:spPr>
          <a:xfrm>
            <a:off x="-337375" y="652059"/>
            <a:ext cx="9855759" cy="1464503"/>
          </a:xfrm>
          <a:prstGeom prst="rect">
            <a:avLst/>
          </a:prstGeom>
        </p:spPr>
        <p:txBody>
          <a:bodyPr wrap="square" lIns="0" tIns="0" rIns="0" bIns="0" rtlCol="0" anchor="t">
            <a:spAutoFit/>
          </a:bodyPr>
          <a:lstStyle/>
          <a:p>
            <a:pPr algn="ctr">
              <a:lnSpc>
                <a:spcPts val="14000"/>
              </a:lnSpc>
            </a:pP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Tendencia</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de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popularidad</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por</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año</a:t>
            </a:r>
            <a:endParaRPr lang="en-US" sz="10000" i="1" dirty="0">
              <a:solidFill>
                <a:srgbClr val="FFFFFF"/>
              </a:solidFill>
              <a:latin typeface="Franklin Gothic Demi" panose="020B0703020102020204" pitchFamily="34" charset="0"/>
              <a:ea typeface="BP Imperial Bold Italics"/>
              <a:cs typeface="BP Imperial Bold Italics"/>
              <a:sym typeface="BP Imperial Bold Italics"/>
            </a:endParaRPr>
          </a:p>
        </p:txBody>
      </p:sp>
      <p:pic>
        <p:nvPicPr>
          <p:cNvPr id="25" name="Imagen 24">
            <a:extLst>
              <a:ext uri="{FF2B5EF4-FFF2-40B4-BE49-F238E27FC236}">
                <a16:creationId xmlns:a16="http://schemas.microsoft.com/office/drawing/2014/main" id="{FD83125F-E6F1-5789-456B-4D79E1C079E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189" y="2356439"/>
            <a:ext cx="9106989" cy="4537989"/>
          </a:xfrm>
          <a:prstGeom prst="rect">
            <a:avLst/>
          </a:prstGeom>
        </p:spPr>
      </p:pic>
      <p:pic>
        <p:nvPicPr>
          <p:cNvPr id="27" name="Imagen 26">
            <a:extLst>
              <a:ext uri="{FF2B5EF4-FFF2-40B4-BE49-F238E27FC236}">
                <a16:creationId xmlns:a16="http://schemas.microsoft.com/office/drawing/2014/main" id="{583DF4EA-F8CE-C867-98F5-4527544AB40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36728" y="2461205"/>
            <a:ext cx="10058400" cy="4884592"/>
          </a:xfrm>
          <a:prstGeom prst="rect">
            <a:avLst/>
          </a:prstGeom>
        </p:spPr>
      </p:pic>
    </p:spTree>
    <p:extLst>
      <p:ext uri="{BB962C8B-B14F-4D97-AF65-F5344CB8AC3E}">
        <p14:creationId xmlns:p14="http://schemas.microsoft.com/office/powerpoint/2010/main" val="4046231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rot="-10800000">
            <a:off x="-273111" y="3027925"/>
            <a:ext cx="7181489" cy="4143379"/>
            <a:chOff x="0" y="0"/>
            <a:chExt cx="1891421" cy="1091260"/>
          </a:xfrm>
        </p:grpSpPr>
        <p:sp>
          <p:nvSpPr>
            <p:cNvPr id="9" name="Freeform 9"/>
            <p:cNvSpPr/>
            <p:nvPr/>
          </p:nvSpPr>
          <p:spPr>
            <a:xfrm>
              <a:off x="0" y="0"/>
              <a:ext cx="1891421" cy="1091260"/>
            </a:xfrm>
            <a:custGeom>
              <a:avLst/>
              <a:gdLst/>
              <a:ahLst/>
              <a:cxnLst/>
              <a:rect l="l" t="t" r="r" b="b"/>
              <a:pathLst>
                <a:path w="1891421" h="1091260">
                  <a:moveTo>
                    <a:pt x="0" y="0"/>
                  </a:moveTo>
                  <a:lnTo>
                    <a:pt x="1891421" y="0"/>
                  </a:lnTo>
                  <a:lnTo>
                    <a:pt x="1891421" y="1091260"/>
                  </a:lnTo>
                  <a:lnTo>
                    <a:pt x="0" y="1091260"/>
                  </a:lnTo>
                  <a:close/>
                </a:path>
              </a:pathLst>
            </a:custGeom>
            <a:gradFill rotWithShape="1">
              <a:gsLst>
                <a:gs pos="0">
                  <a:srgbClr val="744FA1">
                    <a:alpha val="100000"/>
                  </a:srgbClr>
                </a:gs>
                <a:gs pos="100000">
                  <a:srgbClr val="D24F9A">
                    <a:alpha val="100000"/>
                  </a:srgbClr>
                </a:gs>
              </a:gsLst>
              <a:lin ang="0"/>
            </a:gradFill>
          </p:spPr>
        </p:sp>
        <p:sp>
          <p:nvSpPr>
            <p:cNvPr id="10" name="TextBox 10"/>
            <p:cNvSpPr txBox="1"/>
            <p:nvPr/>
          </p:nvSpPr>
          <p:spPr>
            <a:xfrm>
              <a:off x="0" y="-123825"/>
              <a:ext cx="1891421" cy="1215085"/>
            </a:xfrm>
            <a:prstGeom prst="rect">
              <a:avLst/>
            </a:prstGeom>
          </p:spPr>
          <p:txBody>
            <a:bodyPr lIns="50800" tIns="50800" rIns="50800" bIns="50800" rtlCol="0" anchor="ctr"/>
            <a:lstStyle/>
            <a:p>
              <a:pPr algn="ctr">
                <a:lnSpc>
                  <a:spcPts val="3400"/>
                </a:lnSpc>
              </a:pPr>
              <a:endParaRPr/>
            </a:p>
          </p:txBody>
        </p:sp>
      </p:grpSp>
      <p:grpSp>
        <p:nvGrpSpPr>
          <p:cNvPr id="11" name="Group 11"/>
          <p:cNvGrpSpPr/>
          <p:nvPr/>
        </p:nvGrpSpPr>
        <p:grpSpPr>
          <a:xfrm>
            <a:off x="-273111" y="2353404"/>
            <a:ext cx="4476375" cy="2517448"/>
            <a:chOff x="0" y="0"/>
            <a:chExt cx="693508" cy="390019"/>
          </a:xfrm>
        </p:grpSpPr>
        <p:sp>
          <p:nvSpPr>
            <p:cNvPr id="12" name="Freeform 12"/>
            <p:cNvSpPr/>
            <p:nvPr/>
          </p:nvSpPr>
          <p:spPr>
            <a:xfrm>
              <a:off x="0" y="0"/>
              <a:ext cx="693508" cy="390019"/>
            </a:xfrm>
            <a:custGeom>
              <a:avLst/>
              <a:gdLst/>
              <a:ahLst/>
              <a:cxnLst/>
              <a:rect l="l" t="t" r="r" b="b"/>
              <a:pathLst>
                <a:path w="693508" h="390019">
                  <a:moveTo>
                    <a:pt x="0" y="0"/>
                  </a:moveTo>
                  <a:lnTo>
                    <a:pt x="693508" y="0"/>
                  </a:lnTo>
                  <a:lnTo>
                    <a:pt x="693508" y="390019"/>
                  </a:lnTo>
                  <a:lnTo>
                    <a:pt x="0" y="390019"/>
                  </a:lnTo>
                  <a:close/>
                </a:path>
              </a:pathLst>
            </a:custGeom>
            <a:blipFill>
              <a:blip r:embed="rId8"/>
              <a:stretch>
                <a:fillRect t="-10" b="-10"/>
              </a:stretch>
            </a:blipFill>
          </p:spPr>
        </p:sp>
      </p:grpSp>
      <p:sp>
        <p:nvSpPr>
          <p:cNvPr id="13" name="TextBox 13"/>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15" name="TextBox 15"/>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dirty="0">
                <a:solidFill>
                  <a:srgbClr val="FFFFFF"/>
                </a:solidFill>
                <a:latin typeface="Poppins"/>
                <a:ea typeface="Poppins"/>
                <a:cs typeface="Poppins"/>
                <a:sym typeface="Poppins"/>
              </a:rPr>
              <a:t>Search Presentation</a:t>
            </a:r>
          </a:p>
        </p:txBody>
      </p:sp>
      <p:sp>
        <p:nvSpPr>
          <p:cNvPr id="16" name="TextBox 16"/>
          <p:cNvSpPr txBox="1"/>
          <p:nvPr/>
        </p:nvSpPr>
        <p:spPr>
          <a:xfrm>
            <a:off x="9303301" y="2115279"/>
            <a:ext cx="6801582" cy="1755774"/>
          </a:xfrm>
          <a:prstGeom prst="rect">
            <a:avLst/>
          </a:prstGeom>
        </p:spPr>
        <p:txBody>
          <a:bodyPr lIns="0" tIns="0" rIns="0" bIns="0" rtlCol="0" anchor="t">
            <a:spAutoFit/>
          </a:bodyPr>
          <a:lstStyle/>
          <a:p>
            <a:pPr algn="l">
              <a:lnSpc>
                <a:spcPts val="14000"/>
              </a:lnSpc>
            </a:pPr>
            <a:r>
              <a:rPr lang="en-US" sz="10000" i="1" dirty="0">
                <a:solidFill>
                  <a:srgbClr val="FFFFFF"/>
                </a:solidFill>
                <a:latin typeface="BP Imperial Bold Italics"/>
                <a:ea typeface="BP Imperial Bold Italics"/>
                <a:cs typeface="BP Imperial Bold Italics"/>
                <a:sym typeface="BP Imperial Bold Italics"/>
              </a:rPr>
              <a:t>OUR PORTFOLIO</a:t>
            </a:r>
          </a:p>
        </p:txBody>
      </p:sp>
      <p:sp>
        <p:nvSpPr>
          <p:cNvPr id="17" name="TextBox 17"/>
          <p:cNvSpPr txBox="1"/>
          <p:nvPr/>
        </p:nvSpPr>
        <p:spPr>
          <a:xfrm>
            <a:off x="6305356" y="8124825"/>
            <a:ext cx="6801582" cy="2139950"/>
          </a:xfrm>
          <a:prstGeom prst="rect">
            <a:avLst/>
          </a:prstGeom>
        </p:spPr>
        <p:txBody>
          <a:bodyPr lIns="0" tIns="0" rIns="0" bIns="0" rtlCol="0" anchor="t">
            <a:spAutoFit/>
          </a:bodyPr>
          <a:lstStyle/>
          <a:p>
            <a:pPr algn="just">
              <a:lnSpc>
                <a:spcPts val="3400"/>
              </a:lnSpc>
            </a:pPr>
            <a:r>
              <a:rPr lang="en-US" sz="2000" dirty="0">
                <a:solidFill>
                  <a:srgbClr val="FFFFFF"/>
                </a:solidFill>
                <a:latin typeface="Poppins"/>
                <a:ea typeface="Poppins"/>
                <a:cs typeface="Poppins"/>
                <a:sym typeface="Poppins"/>
              </a:rPr>
              <a:t>Lorem ipsum dolor sit </a:t>
            </a:r>
            <a:r>
              <a:rPr lang="en-US" sz="2000" dirty="0" err="1">
                <a:solidFill>
                  <a:srgbClr val="FFFFFF"/>
                </a:solidFill>
                <a:latin typeface="Poppins"/>
                <a:ea typeface="Poppins"/>
                <a:cs typeface="Poppins"/>
                <a:sym typeface="Poppins"/>
              </a:rPr>
              <a:t>amet</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consectetur</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adipiscing</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elit</a:t>
            </a:r>
            <a:r>
              <a:rPr lang="en-US" sz="2000" dirty="0">
                <a:solidFill>
                  <a:srgbClr val="FFFFFF"/>
                </a:solidFill>
                <a:latin typeface="Poppins"/>
                <a:ea typeface="Poppins"/>
                <a:cs typeface="Poppins"/>
                <a:sym typeface="Poppins"/>
              </a:rPr>
              <a:t>. Sed at ipsum vitae </a:t>
            </a:r>
            <a:r>
              <a:rPr lang="en-US" sz="2000" dirty="0" err="1">
                <a:solidFill>
                  <a:srgbClr val="FFFFFF"/>
                </a:solidFill>
                <a:latin typeface="Poppins"/>
                <a:ea typeface="Poppins"/>
                <a:cs typeface="Poppins"/>
                <a:sym typeface="Poppins"/>
              </a:rPr>
              <a:t>lacus</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lobortis</a:t>
            </a:r>
            <a:r>
              <a:rPr lang="en-US" sz="2000" dirty="0">
                <a:solidFill>
                  <a:srgbClr val="FFFFFF"/>
                </a:solidFill>
                <a:latin typeface="Poppins"/>
                <a:ea typeface="Poppins"/>
                <a:cs typeface="Poppins"/>
                <a:sym typeface="Poppins"/>
              </a:rPr>
              <a:t> lacinia. Donec </a:t>
            </a:r>
            <a:r>
              <a:rPr lang="en-US" sz="2000" dirty="0" err="1">
                <a:solidFill>
                  <a:srgbClr val="FFFFFF"/>
                </a:solidFill>
                <a:latin typeface="Poppins"/>
                <a:ea typeface="Poppins"/>
                <a:cs typeface="Poppins"/>
                <a:sym typeface="Poppins"/>
              </a:rPr>
              <a:t>tristique</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arcu</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massa</a:t>
            </a:r>
            <a:r>
              <a:rPr lang="en-US" sz="2000" dirty="0">
                <a:solidFill>
                  <a:srgbClr val="FFFFFF"/>
                </a:solidFill>
                <a:latin typeface="Poppins"/>
                <a:ea typeface="Poppins"/>
                <a:cs typeface="Poppins"/>
                <a:sym typeface="Poppins"/>
              </a:rPr>
              <a:t>, at pharetra </a:t>
            </a:r>
            <a:r>
              <a:rPr lang="en-US" sz="2000" dirty="0" err="1">
                <a:solidFill>
                  <a:srgbClr val="FFFFFF"/>
                </a:solidFill>
                <a:latin typeface="Poppins"/>
                <a:ea typeface="Poppins"/>
                <a:cs typeface="Poppins"/>
                <a:sym typeface="Poppins"/>
              </a:rPr>
              <a:t>tortor</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feugiat</a:t>
            </a:r>
            <a:r>
              <a:rPr lang="en-US" sz="2000" dirty="0">
                <a:solidFill>
                  <a:srgbClr val="FFFFFF"/>
                </a:solidFill>
                <a:latin typeface="Poppins"/>
                <a:ea typeface="Poppins"/>
                <a:cs typeface="Poppins"/>
                <a:sym typeface="Poppins"/>
              </a:rPr>
              <a:t> non. </a:t>
            </a:r>
            <a:r>
              <a:rPr lang="en-US" sz="2000" dirty="0" err="1">
                <a:solidFill>
                  <a:srgbClr val="FFFFFF"/>
                </a:solidFill>
                <a:latin typeface="Poppins"/>
                <a:ea typeface="Poppins"/>
                <a:cs typeface="Poppins"/>
                <a:sym typeface="Poppins"/>
              </a:rPr>
              <a:t>Etiam</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vehicula</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hendrerit</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aliquet</a:t>
            </a:r>
            <a:r>
              <a:rPr lang="en-US" sz="2000" dirty="0">
                <a:solidFill>
                  <a:srgbClr val="FFFFFF"/>
                </a:solidFill>
                <a:latin typeface="Poppins"/>
                <a:ea typeface="Poppins"/>
                <a:cs typeface="Poppins"/>
                <a:sym typeface="Poppins"/>
              </a:rPr>
              <a:t>. Donec sed </a:t>
            </a:r>
            <a:r>
              <a:rPr lang="en-US" sz="2000" dirty="0" err="1">
                <a:solidFill>
                  <a:srgbClr val="FFFFFF"/>
                </a:solidFill>
                <a:latin typeface="Poppins"/>
                <a:ea typeface="Poppins"/>
                <a:cs typeface="Poppins"/>
                <a:sym typeface="Poppins"/>
              </a:rPr>
              <a:t>nulla</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dapibus</a:t>
            </a:r>
            <a:r>
              <a:rPr lang="en-US" sz="2000" dirty="0">
                <a:solidFill>
                  <a:srgbClr val="FFFFFF"/>
                </a:solidFill>
                <a:latin typeface="Poppins"/>
                <a:ea typeface="Poppins"/>
                <a:cs typeface="Poppins"/>
                <a:sym typeface="Poppins"/>
              </a:rPr>
              <a:t>.</a:t>
            </a:r>
          </a:p>
        </p:txBody>
      </p:sp>
      <p:grpSp>
        <p:nvGrpSpPr>
          <p:cNvPr id="19" name="Group 19"/>
          <p:cNvGrpSpPr/>
          <p:nvPr/>
        </p:nvGrpSpPr>
        <p:grpSpPr>
          <a:xfrm>
            <a:off x="-273111" y="5328378"/>
            <a:ext cx="4476375" cy="2517448"/>
            <a:chOff x="0" y="0"/>
            <a:chExt cx="693508" cy="390019"/>
          </a:xfrm>
        </p:grpSpPr>
        <p:sp>
          <p:nvSpPr>
            <p:cNvPr id="20" name="Freeform 20"/>
            <p:cNvSpPr/>
            <p:nvPr/>
          </p:nvSpPr>
          <p:spPr>
            <a:xfrm>
              <a:off x="0" y="0"/>
              <a:ext cx="693508" cy="390019"/>
            </a:xfrm>
            <a:custGeom>
              <a:avLst/>
              <a:gdLst/>
              <a:ahLst/>
              <a:cxnLst/>
              <a:rect l="l" t="t" r="r" b="b"/>
              <a:pathLst>
                <a:path w="693508" h="390019">
                  <a:moveTo>
                    <a:pt x="0" y="0"/>
                  </a:moveTo>
                  <a:lnTo>
                    <a:pt x="693508" y="0"/>
                  </a:lnTo>
                  <a:lnTo>
                    <a:pt x="693508" y="390019"/>
                  </a:lnTo>
                  <a:lnTo>
                    <a:pt x="0" y="390019"/>
                  </a:lnTo>
                  <a:close/>
                </a:path>
              </a:pathLst>
            </a:custGeom>
            <a:blipFill>
              <a:blip r:embed="rId9"/>
              <a:stretch>
                <a:fillRect t="-10" b="-10"/>
              </a:stretch>
            </a:blipFill>
          </p:spPr>
        </p:sp>
      </p:grpSp>
      <p:grpSp>
        <p:nvGrpSpPr>
          <p:cNvPr id="21" name="Group 21"/>
          <p:cNvGrpSpPr/>
          <p:nvPr/>
        </p:nvGrpSpPr>
        <p:grpSpPr>
          <a:xfrm>
            <a:off x="4611498" y="2353404"/>
            <a:ext cx="3201857" cy="5492422"/>
            <a:chOff x="0" y="0"/>
            <a:chExt cx="496052" cy="850920"/>
          </a:xfrm>
        </p:grpSpPr>
        <p:sp>
          <p:nvSpPr>
            <p:cNvPr id="22" name="Freeform 22"/>
            <p:cNvSpPr/>
            <p:nvPr/>
          </p:nvSpPr>
          <p:spPr>
            <a:xfrm>
              <a:off x="0" y="0"/>
              <a:ext cx="496052" cy="850920"/>
            </a:xfrm>
            <a:custGeom>
              <a:avLst/>
              <a:gdLst/>
              <a:ahLst/>
              <a:cxnLst/>
              <a:rect l="l" t="t" r="r" b="b"/>
              <a:pathLst>
                <a:path w="496052" h="850920">
                  <a:moveTo>
                    <a:pt x="0" y="0"/>
                  </a:moveTo>
                  <a:lnTo>
                    <a:pt x="496052" y="0"/>
                  </a:lnTo>
                  <a:lnTo>
                    <a:pt x="496052" y="850920"/>
                  </a:lnTo>
                  <a:lnTo>
                    <a:pt x="0" y="850920"/>
                  </a:lnTo>
                  <a:close/>
                </a:path>
              </a:pathLst>
            </a:custGeom>
            <a:blipFill>
              <a:blip r:embed="rId10"/>
              <a:stretch>
                <a:fillRect l="-7143" r="-7143"/>
              </a:stretch>
            </a:blipFill>
          </p:spPr>
        </p:sp>
      </p:grpSp>
      <p:grpSp>
        <p:nvGrpSpPr>
          <p:cNvPr id="23" name="Group 23"/>
          <p:cNvGrpSpPr/>
          <p:nvPr/>
        </p:nvGrpSpPr>
        <p:grpSpPr>
          <a:xfrm>
            <a:off x="13130887" y="6799640"/>
            <a:ext cx="1561019" cy="1046186"/>
            <a:chOff x="0" y="0"/>
            <a:chExt cx="2081359" cy="1394915"/>
          </a:xfrm>
        </p:grpSpPr>
        <p:sp>
          <p:nvSpPr>
            <p:cNvPr id="24" name="Freeform 24"/>
            <p:cNvSpPr/>
            <p:nvPr/>
          </p:nvSpPr>
          <p:spPr>
            <a:xfrm rot="2700000">
              <a:off x="204281" y="204281"/>
              <a:ext cx="986354" cy="986354"/>
            </a:xfrm>
            <a:custGeom>
              <a:avLst/>
              <a:gdLst/>
              <a:ahLst/>
              <a:cxnLst/>
              <a:rect l="l" t="t" r="r" b="b"/>
              <a:pathLst>
                <a:path w="986354" h="986354">
                  <a:moveTo>
                    <a:pt x="0" y="0"/>
                  </a:moveTo>
                  <a:lnTo>
                    <a:pt x="986353" y="0"/>
                  </a:lnTo>
                  <a:lnTo>
                    <a:pt x="986353" y="986353"/>
                  </a:lnTo>
                  <a:lnTo>
                    <a:pt x="0" y="986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rot="2700000">
              <a:off x="1315202" y="303203"/>
              <a:ext cx="634705" cy="634705"/>
            </a:xfrm>
            <a:custGeom>
              <a:avLst/>
              <a:gdLst/>
              <a:ahLst/>
              <a:cxnLst/>
              <a:rect l="l" t="t" r="r" b="b"/>
              <a:pathLst>
                <a:path w="634705" h="634705">
                  <a:moveTo>
                    <a:pt x="0" y="0"/>
                  </a:moveTo>
                  <a:lnTo>
                    <a:pt x="634706" y="0"/>
                  </a:lnTo>
                  <a:lnTo>
                    <a:pt x="634706" y="634706"/>
                  </a:lnTo>
                  <a:lnTo>
                    <a:pt x="0" y="6347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10800000">
            <a:off x="9303301" y="6587102"/>
            <a:ext cx="2341686" cy="710879"/>
            <a:chOff x="0" y="0"/>
            <a:chExt cx="616740" cy="187227"/>
          </a:xfrm>
        </p:grpSpPr>
        <p:sp>
          <p:nvSpPr>
            <p:cNvPr id="6" name="Freeform 6"/>
            <p:cNvSpPr/>
            <p:nvPr/>
          </p:nvSpPr>
          <p:spPr>
            <a:xfrm>
              <a:off x="0" y="0"/>
              <a:ext cx="616740" cy="187227"/>
            </a:xfrm>
            <a:custGeom>
              <a:avLst/>
              <a:gdLst/>
              <a:ahLst/>
              <a:cxnLst/>
              <a:rect l="l" t="t" r="r" b="b"/>
              <a:pathLst>
                <a:path w="616740" h="187227">
                  <a:moveTo>
                    <a:pt x="0" y="0"/>
                  </a:moveTo>
                  <a:lnTo>
                    <a:pt x="616740" y="0"/>
                  </a:lnTo>
                  <a:lnTo>
                    <a:pt x="616740" y="187227"/>
                  </a:lnTo>
                  <a:lnTo>
                    <a:pt x="0" y="187227"/>
                  </a:lnTo>
                  <a:close/>
                </a:path>
              </a:pathLst>
            </a:custGeom>
            <a:solidFill>
              <a:srgbClr val="000000">
                <a:alpha val="0"/>
              </a:srgbClr>
            </a:solidFill>
            <a:ln w="38100" cap="sq">
              <a:solidFill>
                <a:srgbClr val="FFFFFF"/>
              </a:solidFill>
              <a:prstDash val="solid"/>
              <a:miter/>
            </a:ln>
          </p:spPr>
        </p:sp>
        <p:sp>
          <p:nvSpPr>
            <p:cNvPr id="7" name="TextBox 7"/>
            <p:cNvSpPr txBox="1"/>
            <p:nvPr/>
          </p:nvSpPr>
          <p:spPr>
            <a:xfrm>
              <a:off x="0" y="-38100"/>
              <a:ext cx="616740" cy="22532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273111" y="3027925"/>
            <a:ext cx="7181489" cy="4143379"/>
            <a:chOff x="0" y="0"/>
            <a:chExt cx="1891421" cy="1091260"/>
          </a:xfrm>
        </p:grpSpPr>
        <p:sp>
          <p:nvSpPr>
            <p:cNvPr id="9" name="Freeform 9"/>
            <p:cNvSpPr/>
            <p:nvPr/>
          </p:nvSpPr>
          <p:spPr>
            <a:xfrm>
              <a:off x="0" y="0"/>
              <a:ext cx="1891421" cy="1091260"/>
            </a:xfrm>
            <a:custGeom>
              <a:avLst/>
              <a:gdLst/>
              <a:ahLst/>
              <a:cxnLst/>
              <a:rect l="l" t="t" r="r" b="b"/>
              <a:pathLst>
                <a:path w="1891421" h="1091260">
                  <a:moveTo>
                    <a:pt x="0" y="0"/>
                  </a:moveTo>
                  <a:lnTo>
                    <a:pt x="1891421" y="0"/>
                  </a:lnTo>
                  <a:lnTo>
                    <a:pt x="1891421" y="1091260"/>
                  </a:lnTo>
                  <a:lnTo>
                    <a:pt x="0" y="1091260"/>
                  </a:lnTo>
                  <a:close/>
                </a:path>
              </a:pathLst>
            </a:custGeom>
            <a:gradFill rotWithShape="1">
              <a:gsLst>
                <a:gs pos="0">
                  <a:srgbClr val="744FA1">
                    <a:alpha val="100000"/>
                  </a:srgbClr>
                </a:gs>
                <a:gs pos="100000">
                  <a:srgbClr val="D24F9A">
                    <a:alpha val="100000"/>
                  </a:srgbClr>
                </a:gs>
              </a:gsLst>
              <a:lin ang="0"/>
            </a:gradFill>
          </p:spPr>
        </p:sp>
        <p:sp>
          <p:nvSpPr>
            <p:cNvPr id="10" name="TextBox 10"/>
            <p:cNvSpPr txBox="1"/>
            <p:nvPr/>
          </p:nvSpPr>
          <p:spPr>
            <a:xfrm>
              <a:off x="0" y="-123825"/>
              <a:ext cx="1891421" cy="1215085"/>
            </a:xfrm>
            <a:prstGeom prst="rect">
              <a:avLst/>
            </a:prstGeom>
          </p:spPr>
          <p:txBody>
            <a:bodyPr lIns="50800" tIns="50800" rIns="50800" bIns="50800" rtlCol="0" anchor="ctr"/>
            <a:lstStyle/>
            <a:p>
              <a:pPr algn="ctr">
                <a:lnSpc>
                  <a:spcPts val="3400"/>
                </a:lnSpc>
              </a:pPr>
              <a:endParaRPr/>
            </a:p>
          </p:txBody>
        </p:sp>
      </p:grpSp>
      <p:grpSp>
        <p:nvGrpSpPr>
          <p:cNvPr id="11" name="Group 11"/>
          <p:cNvGrpSpPr/>
          <p:nvPr/>
        </p:nvGrpSpPr>
        <p:grpSpPr>
          <a:xfrm>
            <a:off x="-273111" y="2353404"/>
            <a:ext cx="4476375" cy="2517448"/>
            <a:chOff x="0" y="0"/>
            <a:chExt cx="693508" cy="390019"/>
          </a:xfrm>
        </p:grpSpPr>
        <p:sp>
          <p:nvSpPr>
            <p:cNvPr id="12" name="Freeform 12"/>
            <p:cNvSpPr/>
            <p:nvPr/>
          </p:nvSpPr>
          <p:spPr>
            <a:xfrm>
              <a:off x="0" y="0"/>
              <a:ext cx="693508" cy="390019"/>
            </a:xfrm>
            <a:custGeom>
              <a:avLst/>
              <a:gdLst/>
              <a:ahLst/>
              <a:cxnLst/>
              <a:rect l="l" t="t" r="r" b="b"/>
              <a:pathLst>
                <a:path w="693508" h="390019">
                  <a:moveTo>
                    <a:pt x="0" y="0"/>
                  </a:moveTo>
                  <a:lnTo>
                    <a:pt x="693508" y="0"/>
                  </a:lnTo>
                  <a:lnTo>
                    <a:pt x="693508" y="390019"/>
                  </a:lnTo>
                  <a:lnTo>
                    <a:pt x="0" y="390019"/>
                  </a:lnTo>
                  <a:close/>
                </a:path>
              </a:pathLst>
            </a:custGeom>
            <a:blipFill>
              <a:blip r:embed="rId8"/>
              <a:stretch>
                <a:fillRect t="-10" b="-10"/>
              </a:stretch>
            </a:blipFill>
          </p:spPr>
        </p:sp>
      </p:grpSp>
      <p:sp>
        <p:nvSpPr>
          <p:cNvPr id="13" name="TextBox 13"/>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14" name="TextBox 14"/>
          <p:cNvSpPr txBox="1"/>
          <p:nvPr/>
        </p:nvSpPr>
        <p:spPr>
          <a:xfrm>
            <a:off x="1028700" y="8769350"/>
            <a:ext cx="4182320" cy="4254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www.reallygreatsite.com</a:t>
            </a:r>
          </a:p>
        </p:txBody>
      </p:sp>
      <p:sp>
        <p:nvSpPr>
          <p:cNvPr id="15" name="TextBox 15"/>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6" name="TextBox 16"/>
          <p:cNvSpPr txBox="1"/>
          <p:nvPr/>
        </p:nvSpPr>
        <p:spPr>
          <a:xfrm>
            <a:off x="9303301" y="2115279"/>
            <a:ext cx="6801582" cy="1755774"/>
          </a:xfrm>
          <a:prstGeom prst="rect">
            <a:avLst/>
          </a:prstGeom>
        </p:spPr>
        <p:txBody>
          <a:bodyPr lIns="0" tIns="0" rIns="0" bIns="0" rtlCol="0" anchor="t">
            <a:spAutoFit/>
          </a:bodyPr>
          <a:lstStyle/>
          <a:p>
            <a:pPr algn="l">
              <a:lnSpc>
                <a:spcPts val="14000"/>
              </a:lnSpc>
            </a:pPr>
            <a:r>
              <a:rPr lang="en-US" sz="10000" i="1">
                <a:solidFill>
                  <a:srgbClr val="FFFFFF"/>
                </a:solidFill>
                <a:latin typeface="BP Imperial Bold Italics"/>
                <a:ea typeface="BP Imperial Bold Italics"/>
                <a:cs typeface="BP Imperial Bold Italics"/>
                <a:sym typeface="BP Imperial Bold Italics"/>
              </a:rPr>
              <a:t>OUR PORTFOLIO</a:t>
            </a:r>
          </a:p>
        </p:txBody>
      </p:sp>
      <p:sp>
        <p:nvSpPr>
          <p:cNvPr id="17" name="TextBox 17"/>
          <p:cNvSpPr txBox="1"/>
          <p:nvPr/>
        </p:nvSpPr>
        <p:spPr>
          <a:xfrm>
            <a:off x="9303301" y="4097190"/>
            <a:ext cx="6801582" cy="21399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 pharetra tortor feugiat non. Etiam vehicula hendrerit aliquet. Donec sed nulla dapibus.</a:t>
            </a:r>
          </a:p>
        </p:txBody>
      </p:sp>
      <p:sp>
        <p:nvSpPr>
          <p:cNvPr id="18" name="TextBox 18"/>
          <p:cNvSpPr txBox="1"/>
          <p:nvPr/>
        </p:nvSpPr>
        <p:spPr>
          <a:xfrm>
            <a:off x="9680487" y="6667904"/>
            <a:ext cx="1546009"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Read More</a:t>
            </a:r>
          </a:p>
        </p:txBody>
      </p:sp>
      <p:grpSp>
        <p:nvGrpSpPr>
          <p:cNvPr id="19" name="Group 19"/>
          <p:cNvGrpSpPr/>
          <p:nvPr/>
        </p:nvGrpSpPr>
        <p:grpSpPr>
          <a:xfrm>
            <a:off x="-273111" y="5328378"/>
            <a:ext cx="4476375" cy="2517448"/>
            <a:chOff x="0" y="0"/>
            <a:chExt cx="693508" cy="390019"/>
          </a:xfrm>
        </p:grpSpPr>
        <p:sp>
          <p:nvSpPr>
            <p:cNvPr id="20" name="Freeform 20"/>
            <p:cNvSpPr/>
            <p:nvPr/>
          </p:nvSpPr>
          <p:spPr>
            <a:xfrm>
              <a:off x="0" y="0"/>
              <a:ext cx="693508" cy="390019"/>
            </a:xfrm>
            <a:custGeom>
              <a:avLst/>
              <a:gdLst/>
              <a:ahLst/>
              <a:cxnLst/>
              <a:rect l="l" t="t" r="r" b="b"/>
              <a:pathLst>
                <a:path w="693508" h="390019">
                  <a:moveTo>
                    <a:pt x="0" y="0"/>
                  </a:moveTo>
                  <a:lnTo>
                    <a:pt x="693508" y="0"/>
                  </a:lnTo>
                  <a:lnTo>
                    <a:pt x="693508" y="390019"/>
                  </a:lnTo>
                  <a:lnTo>
                    <a:pt x="0" y="390019"/>
                  </a:lnTo>
                  <a:close/>
                </a:path>
              </a:pathLst>
            </a:custGeom>
            <a:blipFill>
              <a:blip r:embed="rId9"/>
              <a:stretch>
                <a:fillRect t="-10" b="-10"/>
              </a:stretch>
            </a:blipFill>
          </p:spPr>
        </p:sp>
      </p:grpSp>
      <p:grpSp>
        <p:nvGrpSpPr>
          <p:cNvPr id="21" name="Group 21"/>
          <p:cNvGrpSpPr/>
          <p:nvPr/>
        </p:nvGrpSpPr>
        <p:grpSpPr>
          <a:xfrm>
            <a:off x="4611498" y="2353404"/>
            <a:ext cx="3201857" cy="5492422"/>
            <a:chOff x="0" y="0"/>
            <a:chExt cx="496052" cy="850920"/>
          </a:xfrm>
        </p:grpSpPr>
        <p:sp>
          <p:nvSpPr>
            <p:cNvPr id="22" name="Freeform 22"/>
            <p:cNvSpPr/>
            <p:nvPr/>
          </p:nvSpPr>
          <p:spPr>
            <a:xfrm>
              <a:off x="0" y="0"/>
              <a:ext cx="496052" cy="850920"/>
            </a:xfrm>
            <a:custGeom>
              <a:avLst/>
              <a:gdLst/>
              <a:ahLst/>
              <a:cxnLst/>
              <a:rect l="l" t="t" r="r" b="b"/>
              <a:pathLst>
                <a:path w="496052" h="850920">
                  <a:moveTo>
                    <a:pt x="0" y="0"/>
                  </a:moveTo>
                  <a:lnTo>
                    <a:pt x="496052" y="0"/>
                  </a:lnTo>
                  <a:lnTo>
                    <a:pt x="496052" y="850920"/>
                  </a:lnTo>
                  <a:lnTo>
                    <a:pt x="0" y="850920"/>
                  </a:lnTo>
                  <a:close/>
                </a:path>
              </a:pathLst>
            </a:custGeom>
            <a:blipFill>
              <a:blip r:embed="rId10"/>
              <a:stretch>
                <a:fillRect l="-7143" r="-7143"/>
              </a:stretch>
            </a:blipFill>
          </p:spPr>
        </p:sp>
      </p:grpSp>
      <p:grpSp>
        <p:nvGrpSpPr>
          <p:cNvPr id="23" name="Group 23"/>
          <p:cNvGrpSpPr/>
          <p:nvPr/>
        </p:nvGrpSpPr>
        <p:grpSpPr>
          <a:xfrm>
            <a:off x="13130887" y="6799640"/>
            <a:ext cx="1561019" cy="1046186"/>
            <a:chOff x="0" y="0"/>
            <a:chExt cx="2081359" cy="1394915"/>
          </a:xfrm>
        </p:grpSpPr>
        <p:sp>
          <p:nvSpPr>
            <p:cNvPr id="24" name="Freeform 24"/>
            <p:cNvSpPr/>
            <p:nvPr/>
          </p:nvSpPr>
          <p:spPr>
            <a:xfrm rot="2700000">
              <a:off x="204281" y="204281"/>
              <a:ext cx="986354" cy="986354"/>
            </a:xfrm>
            <a:custGeom>
              <a:avLst/>
              <a:gdLst/>
              <a:ahLst/>
              <a:cxnLst/>
              <a:rect l="l" t="t" r="r" b="b"/>
              <a:pathLst>
                <a:path w="986354" h="986354">
                  <a:moveTo>
                    <a:pt x="0" y="0"/>
                  </a:moveTo>
                  <a:lnTo>
                    <a:pt x="986353" y="0"/>
                  </a:lnTo>
                  <a:lnTo>
                    <a:pt x="986353" y="986353"/>
                  </a:lnTo>
                  <a:lnTo>
                    <a:pt x="0" y="9863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rot="2700000">
              <a:off x="1315202" y="303203"/>
              <a:ext cx="634705" cy="634705"/>
            </a:xfrm>
            <a:custGeom>
              <a:avLst/>
              <a:gdLst/>
              <a:ahLst/>
              <a:cxnLst/>
              <a:rect l="l" t="t" r="r" b="b"/>
              <a:pathLst>
                <a:path w="634705" h="634705">
                  <a:moveTo>
                    <a:pt x="0" y="0"/>
                  </a:moveTo>
                  <a:lnTo>
                    <a:pt x="634706" y="0"/>
                  </a:lnTo>
                  <a:lnTo>
                    <a:pt x="634706" y="634706"/>
                  </a:lnTo>
                  <a:lnTo>
                    <a:pt x="0" y="6347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Tree>
    <p:extLst>
      <p:ext uri="{BB962C8B-B14F-4D97-AF65-F5344CB8AC3E}">
        <p14:creationId xmlns:p14="http://schemas.microsoft.com/office/powerpoint/2010/main" val="2240499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grpSp>
        <p:nvGrpSpPr>
          <p:cNvPr id="6" name="Group 6"/>
          <p:cNvGrpSpPr/>
          <p:nvPr/>
        </p:nvGrpSpPr>
        <p:grpSpPr>
          <a:xfrm>
            <a:off x="-2098398" y="2320866"/>
            <a:ext cx="10984213" cy="10142961"/>
            <a:chOff x="0" y="0"/>
            <a:chExt cx="6876666" cy="6350000"/>
          </a:xfrm>
        </p:grpSpPr>
        <p:sp>
          <p:nvSpPr>
            <p:cNvPr id="7" name="Freeform 7"/>
            <p:cNvSpPr/>
            <p:nvPr/>
          </p:nvSpPr>
          <p:spPr>
            <a:xfrm>
              <a:off x="0" y="0"/>
              <a:ext cx="6876666" cy="6350000"/>
            </a:xfrm>
            <a:custGeom>
              <a:avLst/>
              <a:gdLst/>
              <a:ahLst/>
              <a:cxnLst/>
              <a:rect l="l" t="t" r="r" b="b"/>
              <a:pathLst>
                <a:path w="6876666" h="6350000">
                  <a:moveTo>
                    <a:pt x="6876666" y="6350000"/>
                  </a:moveTo>
                  <a:lnTo>
                    <a:pt x="1463227" y="6350000"/>
                  </a:lnTo>
                  <a:lnTo>
                    <a:pt x="0" y="0"/>
                  </a:lnTo>
                  <a:lnTo>
                    <a:pt x="5413439" y="0"/>
                  </a:lnTo>
                  <a:lnTo>
                    <a:pt x="6876666" y="6350000"/>
                  </a:lnTo>
                  <a:close/>
                </a:path>
              </a:pathLst>
            </a:custGeom>
            <a:blipFill>
              <a:blip r:embed="rId8"/>
              <a:stretch>
                <a:fillRect t="-17683" b="-17683"/>
              </a:stretch>
            </a:blipFill>
          </p:spPr>
        </p:sp>
      </p:grpSp>
      <p:sp>
        <p:nvSpPr>
          <p:cNvPr id="8" name="TextBox 8"/>
          <p:cNvSpPr txBox="1"/>
          <p:nvPr/>
        </p:nvSpPr>
        <p:spPr>
          <a:xfrm>
            <a:off x="1028700" y="8769350"/>
            <a:ext cx="4182320" cy="4254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www.reallygreatsite.com</a:t>
            </a:r>
          </a:p>
        </p:txBody>
      </p:sp>
      <p:sp>
        <p:nvSpPr>
          <p:cNvPr id="9" name="TextBox 9"/>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0" name="TextBox 10"/>
          <p:cNvSpPr txBox="1"/>
          <p:nvPr/>
        </p:nvSpPr>
        <p:spPr>
          <a:xfrm>
            <a:off x="8840362" y="2211735"/>
            <a:ext cx="7709379" cy="1755774"/>
          </a:xfrm>
          <a:prstGeom prst="rect">
            <a:avLst/>
          </a:prstGeom>
        </p:spPr>
        <p:txBody>
          <a:bodyPr lIns="0" tIns="0" rIns="0" bIns="0" rtlCol="0" anchor="t">
            <a:spAutoFit/>
          </a:bodyPr>
          <a:lstStyle/>
          <a:p>
            <a:pPr algn="l">
              <a:lnSpc>
                <a:spcPts val="14000"/>
              </a:lnSpc>
            </a:pPr>
            <a:r>
              <a:rPr lang="en-US" sz="10000" i="1">
                <a:solidFill>
                  <a:srgbClr val="FFFFFF"/>
                </a:solidFill>
                <a:latin typeface="BP Imperial Bold Italics"/>
                <a:ea typeface="BP Imperial Bold Italics"/>
                <a:cs typeface="BP Imperial Bold Italics"/>
                <a:sym typeface="BP Imperial Bold Italics"/>
              </a:rPr>
              <a:t>CONTACT PERSON</a:t>
            </a:r>
          </a:p>
        </p:txBody>
      </p:sp>
      <p:grpSp>
        <p:nvGrpSpPr>
          <p:cNvPr id="11" name="Group 11"/>
          <p:cNvGrpSpPr/>
          <p:nvPr/>
        </p:nvGrpSpPr>
        <p:grpSpPr>
          <a:xfrm>
            <a:off x="8840362" y="4645022"/>
            <a:ext cx="499546" cy="499546"/>
            <a:chOff x="0" y="0"/>
            <a:chExt cx="146315" cy="146315"/>
          </a:xfrm>
        </p:grpSpPr>
        <p:sp>
          <p:nvSpPr>
            <p:cNvPr id="12" name="Freeform 12"/>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gradFill rotWithShape="1">
              <a:gsLst>
                <a:gs pos="0">
                  <a:srgbClr val="744FA1">
                    <a:alpha val="100000"/>
                  </a:srgbClr>
                </a:gs>
                <a:gs pos="100000">
                  <a:srgbClr val="D24F9A">
                    <a:alpha val="100000"/>
                  </a:srgbClr>
                </a:gs>
              </a:gsLst>
              <a:lin ang="0"/>
            </a:gradFill>
          </p:spPr>
        </p:sp>
        <p:sp>
          <p:nvSpPr>
            <p:cNvPr id="13" name="TextBox 13"/>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14" name="TextBox 14"/>
          <p:cNvSpPr txBox="1"/>
          <p:nvPr/>
        </p:nvSpPr>
        <p:spPr>
          <a:xfrm>
            <a:off x="9490617" y="5213465"/>
            <a:ext cx="3468296" cy="319405"/>
          </a:xfrm>
          <a:prstGeom prst="rect">
            <a:avLst/>
          </a:prstGeom>
        </p:spPr>
        <p:txBody>
          <a:bodyPr lIns="0" tIns="0" rIns="0" bIns="0" rtlCol="0" anchor="t">
            <a:spAutoFit/>
          </a:bodyPr>
          <a:lstStyle/>
          <a:p>
            <a:pPr algn="just">
              <a:lnSpc>
                <a:spcPts val="2360"/>
              </a:lnSpc>
            </a:pPr>
            <a:r>
              <a:rPr lang="en-US" sz="2000">
                <a:solidFill>
                  <a:srgbClr val="FFFFFF"/>
                </a:solidFill>
                <a:latin typeface="Poppins"/>
                <a:ea typeface="Poppins"/>
                <a:cs typeface="Poppins"/>
                <a:sym typeface="Poppins"/>
              </a:rPr>
              <a:t>hello@reallygreatsite.com</a:t>
            </a:r>
          </a:p>
        </p:txBody>
      </p:sp>
      <p:sp>
        <p:nvSpPr>
          <p:cNvPr id="15" name="TextBox 15"/>
          <p:cNvSpPr txBox="1"/>
          <p:nvPr/>
        </p:nvSpPr>
        <p:spPr>
          <a:xfrm>
            <a:off x="9490617" y="4746740"/>
            <a:ext cx="1945339" cy="333375"/>
          </a:xfrm>
          <a:prstGeom prst="rect">
            <a:avLst/>
          </a:prstGeom>
        </p:spPr>
        <p:txBody>
          <a:bodyPr lIns="0" tIns="0" rIns="0" bIns="0" rtlCol="0" anchor="t">
            <a:spAutoFit/>
          </a:bodyPr>
          <a:lstStyle/>
          <a:p>
            <a:pPr algn="just">
              <a:lnSpc>
                <a:spcPts val="2400"/>
              </a:lnSpc>
            </a:pPr>
            <a:r>
              <a:rPr lang="en-US" sz="2000" b="1">
                <a:solidFill>
                  <a:srgbClr val="FFFFFF"/>
                </a:solidFill>
                <a:latin typeface="Poppins Bold"/>
                <a:ea typeface="Poppins Bold"/>
                <a:cs typeface="Poppins Bold"/>
                <a:sym typeface="Poppins Bold"/>
              </a:rPr>
              <a:t>Email</a:t>
            </a:r>
          </a:p>
        </p:txBody>
      </p:sp>
      <p:sp>
        <p:nvSpPr>
          <p:cNvPr id="16" name="Freeform 16"/>
          <p:cNvSpPr/>
          <p:nvPr/>
        </p:nvSpPr>
        <p:spPr>
          <a:xfrm>
            <a:off x="8962332" y="4803575"/>
            <a:ext cx="255607" cy="182440"/>
          </a:xfrm>
          <a:custGeom>
            <a:avLst/>
            <a:gdLst/>
            <a:ahLst/>
            <a:cxnLst/>
            <a:rect l="l" t="t" r="r" b="b"/>
            <a:pathLst>
              <a:path w="255607" h="182440">
                <a:moveTo>
                  <a:pt x="0" y="0"/>
                </a:moveTo>
                <a:lnTo>
                  <a:pt x="255607" y="0"/>
                </a:lnTo>
                <a:lnTo>
                  <a:pt x="255607" y="182440"/>
                </a:lnTo>
                <a:lnTo>
                  <a:pt x="0" y="1824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7" name="Group 17"/>
          <p:cNvGrpSpPr/>
          <p:nvPr/>
        </p:nvGrpSpPr>
        <p:grpSpPr>
          <a:xfrm>
            <a:off x="8781791" y="6840018"/>
            <a:ext cx="499546" cy="499546"/>
            <a:chOff x="0" y="0"/>
            <a:chExt cx="146315" cy="146315"/>
          </a:xfrm>
        </p:grpSpPr>
        <p:sp>
          <p:nvSpPr>
            <p:cNvPr id="18" name="Freeform 18"/>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gradFill rotWithShape="1">
              <a:gsLst>
                <a:gs pos="0">
                  <a:srgbClr val="744FA1">
                    <a:alpha val="100000"/>
                  </a:srgbClr>
                </a:gs>
                <a:gs pos="100000">
                  <a:srgbClr val="D24F9A">
                    <a:alpha val="100000"/>
                  </a:srgbClr>
                </a:gs>
              </a:gsLst>
              <a:lin ang="0"/>
            </a:gradFill>
          </p:spPr>
        </p:sp>
        <p:sp>
          <p:nvSpPr>
            <p:cNvPr id="19" name="TextBox 19"/>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20" name="TextBox 20"/>
          <p:cNvSpPr txBox="1"/>
          <p:nvPr/>
        </p:nvSpPr>
        <p:spPr>
          <a:xfrm>
            <a:off x="14070577" y="4746740"/>
            <a:ext cx="1945339" cy="333375"/>
          </a:xfrm>
          <a:prstGeom prst="rect">
            <a:avLst/>
          </a:prstGeom>
        </p:spPr>
        <p:txBody>
          <a:bodyPr lIns="0" tIns="0" rIns="0" bIns="0" rtlCol="0" anchor="t">
            <a:spAutoFit/>
          </a:bodyPr>
          <a:lstStyle/>
          <a:p>
            <a:pPr algn="l">
              <a:lnSpc>
                <a:spcPts val="2400"/>
              </a:lnSpc>
            </a:pPr>
            <a:r>
              <a:rPr lang="en-US" sz="2000" b="1">
                <a:solidFill>
                  <a:srgbClr val="FFFFFF"/>
                </a:solidFill>
                <a:latin typeface="Poppins Bold"/>
                <a:ea typeface="Poppins Bold"/>
                <a:cs typeface="Poppins Bold"/>
                <a:sym typeface="Poppins Bold"/>
              </a:rPr>
              <a:t>Website</a:t>
            </a:r>
          </a:p>
        </p:txBody>
      </p:sp>
      <p:sp>
        <p:nvSpPr>
          <p:cNvPr id="21" name="TextBox 21"/>
          <p:cNvSpPr txBox="1"/>
          <p:nvPr/>
        </p:nvSpPr>
        <p:spPr>
          <a:xfrm>
            <a:off x="14070577" y="5205461"/>
            <a:ext cx="3704103" cy="319405"/>
          </a:xfrm>
          <a:prstGeom prst="rect">
            <a:avLst/>
          </a:prstGeom>
        </p:spPr>
        <p:txBody>
          <a:bodyPr lIns="0" tIns="0" rIns="0" bIns="0" rtlCol="0" anchor="t">
            <a:spAutoFit/>
          </a:bodyPr>
          <a:lstStyle/>
          <a:p>
            <a:pPr algn="l">
              <a:lnSpc>
                <a:spcPts val="2360"/>
              </a:lnSpc>
            </a:pPr>
            <a:r>
              <a:rPr lang="en-US" sz="2000">
                <a:solidFill>
                  <a:srgbClr val="FFFFFF"/>
                </a:solidFill>
                <a:latin typeface="Poppins"/>
                <a:ea typeface="Poppins"/>
                <a:cs typeface="Poppins"/>
                <a:sym typeface="Poppins"/>
              </a:rPr>
              <a:t>www.reallygreatsite.com</a:t>
            </a:r>
          </a:p>
        </p:txBody>
      </p:sp>
      <p:sp>
        <p:nvSpPr>
          <p:cNvPr id="22" name="TextBox 22"/>
          <p:cNvSpPr txBox="1"/>
          <p:nvPr/>
        </p:nvSpPr>
        <p:spPr>
          <a:xfrm>
            <a:off x="9490617" y="6916097"/>
            <a:ext cx="1945339" cy="333375"/>
          </a:xfrm>
          <a:prstGeom prst="rect">
            <a:avLst/>
          </a:prstGeom>
        </p:spPr>
        <p:txBody>
          <a:bodyPr lIns="0" tIns="0" rIns="0" bIns="0" rtlCol="0" anchor="t">
            <a:spAutoFit/>
          </a:bodyPr>
          <a:lstStyle/>
          <a:p>
            <a:pPr algn="just">
              <a:lnSpc>
                <a:spcPts val="2400"/>
              </a:lnSpc>
            </a:pPr>
            <a:r>
              <a:rPr lang="en-US" sz="2000" b="1">
                <a:solidFill>
                  <a:srgbClr val="FFFFFF"/>
                </a:solidFill>
                <a:latin typeface="Poppins Bold"/>
                <a:ea typeface="Poppins Bold"/>
                <a:cs typeface="Poppins Bold"/>
                <a:sym typeface="Poppins Bold"/>
              </a:rPr>
              <a:t>Social Media</a:t>
            </a:r>
          </a:p>
        </p:txBody>
      </p:sp>
      <p:sp>
        <p:nvSpPr>
          <p:cNvPr id="23" name="TextBox 23"/>
          <p:cNvSpPr txBox="1"/>
          <p:nvPr/>
        </p:nvSpPr>
        <p:spPr>
          <a:xfrm>
            <a:off x="9490617" y="7373297"/>
            <a:ext cx="2996680" cy="319405"/>
          </a:xfrm>
          <a:prstGeom prst="rect">
            <a:avLst/>
          </a:prstGeom>
        </p:spPr>
        <p:txBody>
          <a:bodyPr lIns="0" tIns="0" rIns="0" bIns="0" rtlCol="0" anchor="t">
            <a:spAutoFit/>
          </a:bodyPr>
          <a:lstStyle/>
          <a:p>
            <a:pPr algn="just">
              <a:lnSpc>
                <a:spcPts val="2360"/>
              </a:lnSpc>
            </a:pPr>
            <a:r>
              <a:rPr lang="en-US" sz="2000">
                <a:solidFill>
                  <a:srgbClr val="FFFFFF"/>
                </a:solidFill>
                <a:latin typeface="Poppins"/>
                <a:ea typeface="Poppins"/>
                <a:cs typeface="Poppins"/>
                <a:sym typeface="Poppins"/>
              </a:rPr>
              <a:t>@reallygreatsite</a:t>
            </a:r>
          </a:p>
        </p:txBody>
      </p:sp>
      <p:sp>
        <p:nvSpPr>
          <p:cNvPr id="24" name="TextBox 24"/>
          <p:cNvSpPr txBox="1"/>
          <p:nvPr/>
        </p:nvSpPr>
        <p:spPr>
          <a:xfrm>
            <a:off x="14070577" y="6916097"/>
            <a:ext cx="2446430" cy="333375"/>
          </a:xfrm>
          <a:prstGeom prst="rect">
            <a:avLst/>
          </a:prstGeom>
        </p:spPr>
        <p:txBody>
          <a:bodyPr lIns="0" tIns="0" rIns="0" bIns="0" rtlCol="0" anchor="t">
            <a:spAutoFit/>
          </a:bodyPr>
          <a:lstStyle/>
          <a:p>
            <a:pPr algn="l">
              <a:lnSpc>
                <a:spcPts val="2400"/>
              </a:lnSpc>
            </a:pPr>
            <a:r>
              <a:rPr lang="en-US" sz="2000" b="1">
                <a:solidFill>
                  <a:srgbClr val="FFFFFF"/>
                </a:solidFill>
                <a:latin typeface="Poppins Bold"/>
                <a:ea typeface="Poppins Bold"/>
                <a:cs typeface="Poppins Bold"/>
                <a:sym typeface="Poppins Bold"/>
              </a:rPr>
              <a:t>Phone Number</a:t>
            </a:r>
          </a:p>
        </p:txBody>
      </p:sp>
      <p:sp>
        <p:nvSpPr>
          <p:cNvPr id="25" name="TextBox 25"/>
          <p:cNvSpPr txBox="1"/>
          <p:nvPr/>
        </p:nvSpPr>
        <p:spPr>
          <a:xfrm>
            <a:off x="14070577" y="7373297"/>
            <a:ext cx="2446430" cy="319405"/>
          </a:xfrm>
          <a:prstGeom prst="rect">
            <a:avLst/>
          </a:prstGeom>
        </p:spPr>
        <p:txBody>
          <a:bodyPr lIns="0" tIns="0" rIns="0" bIns="0" rtlCol="0" anchor="t">
            <a:spAutoFit/>
          </a:bodyPr>
          <a:lstStyle/>
          <a:p>
            <a:pPr algn="l">
              <a:lnSpc>
                <a:spcPts val="2360"/>
              </a:lnSpc>
            </a:pPr>
            <a:r>
              <a:rPr lang="en-US" sz="2000">
                <a:solidFill>
                  <a:srgbClr val="FFFFFF"/>
                </a:solidFill>
                <a:latin typeface="Poppins"/>
                <a:ea typeface="Poppins"/>
                <a:cs typeface="Poppins"/>
                <a:sym typeface="Poppins"/>
              </a:rPr>
              <a:t>+123-456-7890</a:t>
            </a:r>
          </a:p>
        </p:txBody>
      </p:sp>
      <p:grpSp>
        <p:nvGrpSpPr>
          <p:cNvPr id="26" name="Group 26"/>
          <p:cNvGrpSpPr/>
          <p:nvPr/>
        </p:nvGrpSpPr>
        <p:grpSpPr>
          <a:xfrm>
            <a:off x="13293708" y="4645022"/>
            <a:ext cx="499546" cy="499546"/>
            <a:chOff x="0" y="0"/>
            <a:chExt cx="146315" cy="146315"/>
          </a:xfrm>
        </p:grpSpPr>
        <p:sp>
          <p:nvSpPr>
            <p:cNvPr id="27" name="Freeform 27"/>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gradFill rotWithShape="1">
              <a:gsLst>
                <a:gs pos="0">
                  <a:srgbClr val="744FA1">
                    <a:alpha val="100000"/>
                  </a:srgbClr>
                </a:gs>
                <a:gs pos="100000">
                  <a:srgbClr val="D24F9A">
                    <a:alpha val="100000"/>
                  </a:srgbClr>
                </a:gs>
              </a:gsLst>
              <a:lin ang="0"/>
            </a:gradFill>
          </p:spPr>
        </p:sp>
        <p:sp>
          <p:nvSpPr>
            <p:cNvPr id="28" name="TextBox 28"/>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grpSp>
        <p:nvGrpSpPr>
          <p:cNvPr id="29" name="Group 29"/>
          <p:cNvGrpSpPr/>
          <p:nvPr/>
        </p:nvGrpSpPr>
        <p:grpSpPr>
          <a:xfrm>
            <a:off x="13235137" y="6840018"/>
            <a:ext cx="499546" cy="499546"/>
            <a:chOff x="0" y="0"/>
            <a:chExt cx="146315" cy="146315"/>
          </a:xfrm>
        </p:grpSpPr>
        <p:sp>
          <p:nvSpPr>
            <p:cNvPr id="30" name="Freeform 30"/>
            <p:cNvSpPr/>
            <p:nvPr/>
          </p:nvSpPr>
          <p:spPr>
            <a:xfrm>
              <a:off x="0" y="0"/>
              <a:ext cx="146315" cy="146315"/>
            </a:xfrm>
            <a:custGeom>
              <a:avLst/>
              <a:gdLst/>
              <a:ahLst/>
              <a:cxnLst/>
              <a:rect l="l" t="t" r="r" b="b"/>
              <a:pathLst>
                <a:path w="146315" h="146315">
                  <a:moveTo>
                    <a:pt x="0" y="0"/>
                  </a:moveTo>
                  <a:lnTo>
                    <a:pt x="146315" y="0"/>
                  </a:lnTo>
                  <a:lnTo>
                    <a:pt x="146315" y="146315"/>
                  </a:lnTo>
                  <a:lnTo>
                    <a:pt x="0" y="146315"/>
                  </a:lnTo>
                  <a:close/>
                </a:path>
              </a:pathLst>
            </a:custGeom>
            <a:gradFill rotWithShape="1">
              <a:gsLst>
                <a:gs pos="0">
                  <a:srgbClr val="744FA1">
                    <a:alpha val="100000"/>
                  </a:srgbClr>
                </a:gs>
                <a:gs pos="100000">
                  <a:srgbClr val="D24F9A">
                    <a:alpha val="100000"/>
                  </a:srgbClr>
                </a:gs>
              </a:gsLst>
              <a:lin ang="0"/>
            </a:gradFill>
          </p:spPr>
        </p:sp>
        <p:sp>
          <p:nvSpPr>
            <p:cNvPr id="31" name="TextBox 31"/>
            <p:cNvSpPr txBox="1"/>
            <p:nvPr/>
          </p:nvSpPr>
          <p:spPr>
            <a:xfrm>
              <a:off x="0" y="-38100"/>
              <a:ext cx="146315" cy="184415"/>
            </a:xfrm>
            <a:prstGeom prst="rect">
              <a:avLst/>
            </a:prstGeom>
          </p:spPr>
          <p:txBody>
            <a:bodyPr lIns="50800" tIns="50800" rIns="50800" bIns="50800" rtlCol="0" anchor="ctr"/>
            <a:lstStyle/>
            <a:p>
              <a:pPr algn="ctr">
                <a:lnSpc>
                  <a:spcPts val="2532"/>
                </a:lnSpc>
              </a:pPr>
              <a:endParaRPr/>
            </a:p>
          </p:txBody>
        </p:sp>
      </p:grpSp>
      <p:sp>
        <p:nvSpPr>
          <p:cNvPr id="32" name="Freeform 32"/>
          <p:cNvSpPr/>
          <p:nvPr/>
        </p:nvSpPr>
        <p:spPr>
          <a:xfrm>
            <a:off x="8885815" y="6944041"/>
            <a:ext cx="291499" cy="291499"/>
          </a:xfrm>
          <a:custGeom>
            <a:avLst/>
            <a:gdLst/>
            <a:ahLst/>
            <a:cxnLst/>
            <a:rect l="l" t="t" r="r" b="b"/>
            <a:pathLst>
              <a:path w="291499" h="291499">
                <a:moveTo>
                  <a:pt x="0" y="0"/>
                </a:moveTo>
                <a:lnTo>
                  <a:pt x="291499" y="0"/>
                </a:lnTo>
                <a:lnTo>
                  <a:pt x="291499" y="291500"/>
                </a:lnTo>
                <a:lnTo>
                  <a:pt x="0" y="2915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3" name="Freeform 33"/>
          <p:cNvSpPr/>
          <p:nvPr/>
        </p:nvSpPr>
        <p:spPr>
          <a:xfrm>
            <a:off x="13410260" y="4775315"/>
            <a:ext cx="266443" cy="266443"/>
          </a:xfrm>
          <a:custGeom>
            <a:avLst/>
            <a:gdLst/>
            <a:ahLst/>
            <a:cxnLst/>
            <a:rect l="l" t="t" r="r" b="b"/>
            <a:pathLst>
              <a:path w="266443" h="266443">
                <a:moveTo>
                  <a:pt x="0" y="0"/>
                </a:moveTo>
                <a:lnTo>
                  <a:pt x="266443" y="0"/>
                </a:lnTo>
                <a:lnTo>
                  <a:pt x="266443" y="266444"/>
                </a:lnTo>
                <a:lnTo>
                  <a:pt x="0" y="26644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4" name="Freeform 34"/>
          <p:cNvSpPr/>
          <p:nvPr/>
        </p:nvSpPr>
        <p:spPr>
          <a:xfrm>
            <a:off x="13366321" y="6944041"/>
            <a:ext cx="299322" cy="305430"/>
          </a:xfrm>
          <a:custGeom>
            <a:avLst/>
            <a:gdLst/>
            <a:ahLst/>
            <a:cxnLst/>
            <a:rect l="l" t="t" r="r" b="b"/>
            <a:pathLst>
              <a:path w="299322" h="305430">
                <a:moveTo>
                  <a:pt x="0" y="0"/>
                </a:moveTo>
                <a:lnTo>
                  <a:pt x="299322" y="0"/>
                </a:lnTo>
                <a:lnTo>
                  <a:pt x="299322" y="305431"/>
                </a:lnTo>
                <a:lnTo>
                  <a:pt x="0" y="30543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5" name="Freeform 35"/>
          <p:cNvSpPr/>
          <p:nvPr/>
        </p:nvSpPr>
        <p:spPr>
          <a:xfrm flipH="1">
            <a:off x="16766060" y="-1398041"/>
            <a:ext cx="2975126" cy="3718908"/>
          </a:xfrm>
          <a:custGeom>
            <a:avLst/>
            <a:gdLst/>
            <a:ahLst/>
            <a:cxnLst/>
            <a:rect l="l" t="t" r="r" b="b"/>
            <a:pathLst>
              <a:path w="2975126" h="3718908">
                <a:moveTo>
                  <a:pt x="2975126" y="0"/>
                </a:moveTo>
                <a:lnTo>
                  <a:pt x="0" y="0"/>
                </a:lnTo>
                <a:lnTo>
                  <a:pt x="0" y="3718907"/>
                </a:lnTo>
                <a:lnTo>
                  <a:pt x="2975126" y="3718907"/>
                </a:lnTo>
                <a:lnTo>
                  <a:pt x="2975126"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6" name="Freeform 36"/>
          <p:cNvSpPr/>
          <p:nvPr/>
        </p:nvSpPr>
        <p:spPr>
          <a:xfrm rot="2700000">
            <a:off x="10739565" y="8313295"/>
            <a:ext cx="578561" cy="578561"/>
          </a:xfrm>
          <a:custGeom>
            <a:avLst/>
            <a:gdLst/>
            <a:ahLst/>
            <a:cxnLst/>
            <a:rect l="l" t="t" r="r" b="b"/>
            <a:pathLst>
              <a:path w="578561" h="578561">
                <a:moveTo>
                  <a:pt x="0" y="0"/>
                </a:moveTo>
                <a:lnTo>
                  <a:pt x="578560" y="0"/>
                </a:lnTo>
                <a:lnTo>
                  <a:pt x="578560" y="578561"/>
                </a:lnTo>
                <a:lnTo>
                  <a:pt x="0" y="57856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7" name="Freeform 37"/>
          <p:cNvSpPr/>
          <p:nvPr/>
        </p:nvSpPr>
        <p:spPr>
          <a:xfrm rot="2700000">
            <a:off x="10269066" y="8371320"/>
            <a:ext cx="372296" cy="372296"/>
          </a:xfrm>
          <a:custGeom>
            <a:avLst/>
            <a:gdLst/>
            <a:ahLst/>
            <a:cxnLst/>
            <a:rect l="l" t="t" r="r" b="b"/>
            <a:pathLst>
              <a:path w="372296" h="372296">
                <a:moveTo>
                  <a:pt x="0" y="0"/>
                </a:moveTo>
                <a:lnTo>
                  <a:pt x="372296" y="0"/>
                </a:lnTo>
                <a:lnTo>
                  <a:pt x="372296" y="372296"/>
                </a:lnTo>
                <a:lnTo>
                  <a:pt x="0" y="37229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6" name="TextBox 6"/>
          <p:cNvSpPr txBox="1"/>
          <p:nvPr/>
        </p:nvSpPr>
        <p:spPr>
          <a:xfrm>
            <a:off x="1028700" y="8769350"/>
            <a:ext cx="4182320" cy="4254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www.reallygreatsite.com</a:t>
            </a:r>
          </a:p>
        </p:txBody>
      </p:sp>
      <p:sp>
        <p:nvSpPr>
          <p:cNvPr id="7" name="TextBox 7"/>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8" name="TextBox 8"/>
          <p:cNvSpPr txBox="1"/>
          <p:nvPr/>
        </p:nvSpPr>
        <p:spPr>
          <a:xfrm>
            <a:off x="4257558" y="5797431"/>
            <a:ext cx="9772883" cy="854075"/>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id="9" name="Freeform 9"/>
          <p:cNvSpPr/>
          <p:nvPr/>
        </p:nvSpPr>
        <p:spPr>
          <a:xfrm>
            <a:off x="15668196" y="2514281"/>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4572085" y="3637479"/>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flipH="1">
            <a:off x="-824698" y="2524501"/>
            <a:ext cx="3291840" cy="4114800"/>
          </a:xfrm>
          <a:custGeom>
            <a:avLst/>
            <a:gdLst/>
            <a:ahLst/>
            <a:cxnLst/>
            <a:rect l="l" t="t" r="r" b="b"/>
            <a:pathLst>
              <a:path w="3291840" h="4114800">
                <a:moveTo>
                  <a:pt x="3291840" y="0"/>
                </a:moveTo>
                <a:lnTo>
                  <a:pt x="0" y="0"/>
                </a:lnTo>
                <a:lnTo>
                  <a:pt x="0" y="4114800"/>
                </a:lnTo>
                <a:lnTo>
                  <a:pt x="3291840" y="4114800"/>
                </a:lnTo>
                <a:lnTo>
                  <a:pt x="329184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flipH="1">
            <a:off x="327543" y="3647699"/>
            <a:ext cx="3291840" cy="4114800"/>
          </a:xfrm>
          <a:custGeom>
            <a:avLst/>
            <a:gdLst/>
            <a:ahLst/>
            <a:cxnLst/>
            <a:rect l="l" t="t" r="r" b="b"/>
            <a:pathLst>
              <a:path w="3291840" h="4114800">
                <a:moveTo>
                  <a:pt x="3291840" y="0"/>
                </a:moveTo>
                <a:lnTo>
                  <a:pt x="0" y="0"/>
                </a:lnTo>
                <a:lnTo>
                  <a:pt x="0" y="4114800"/>
                </a:lnTo>
                <a:lnTo>
                  <a:pt x="3291840" y="4114800"/>
                </a:lnTo>
                <a:lnTo>
                  <a:pt x="329184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3250703" y="2791854"/>
            <a:ext cx="11786593" cy="3138393"/>
          </a:xfrm>
          <a:prstGeom prst="rect">
            <a:avLst/>
          </a:prstGeom>
        </p:spPr>
        <p:txBody>
          <a:bodyPr lIns="0" tIns="0" rIns="0" bIns="0" rtlCol="0" anchor="t">
            <a:spAutoFit/>
          </a:bodyPr>
          <a:lstStyle/>
          <a:p>
            <a:pPr algn="ctr">
              <a:lnSpc>
                <a:spcPts val="25274"/>
              </a:lnSpc>
            </a:pPr>
            <a:r>
              <a:rPr lang="en-US" sz="18053" i="1">
                <a:solidFill>
                  <a:srgbClr val="FFFFFF"/>
                </a:solidFill>
                <a:latin typeface="BP Imperial Bold Italics"/>
                <a:ea typeface="BP Imperial Bold Italics"/>
                <a:cs typeface="BP Imperial Bold Italics"/>
                <a:sym typeface="BP Imperial Bold Italics"/>
              </a:rPr>
              <a:t>THANK YOU</a:t>
            </a:r>
          </a:p>
        </p:txBody>
      </p:sp>
      <p:sp>
        <p:nvSpPr>
          <p:cNvPr id="14" name="TextBox 14"/>
          <p:cNvSpPr txBox="1"/>
          <p:nvPr/>
        </p:nvSpPr>
        <p:spPr>
          <a:xfrm>
            <a:off x="3940095" y="2105379"/>
            <a:ext cx="10407810" cy="597630"/>
          </a:xfrm>
          <a:prstGeom prst="rect">
            <a:avLst/>
          </a:prstGeom>
        </p:spPr>
        <p:txBody>
          <a:bodyPr lIns="0" tIns="0" rIns="0" bIns="0" rtlCol="0" anchor="t">
            <a:spAutoFit/>
          </a:bodyPr>
          <a:lstStyle/>
          <a:p>
            <a:pPr algn="ctr">
              <a:lnSpc>
                <a:spcPts val="4910"/>
              </a:lnSpc>
            </a:pPr>
            <a:r>
              <a:rPr lang="en-US" sz="2888" spc="589">
                <a:solidFill>
                  <a:srgbClr val="FFFFFF"/>
                </a:solidFill>
                <a:latin typeface="Poppins"/>
                <a:ea typeface="Poppins"/>
                <a:cs typeface="Poppins"/>
                <a:sym typeface="Poppins"/>
              </a:rPr>
              <a:t>ESPORT GAME PRESENTATION TEMPLATE</a:t>
            </a:r>
          </a:p>
        </p:txBody>
      </p:sp>
      <p:grpSp>
        <p:nvGrpSpPr>
          <p:cNvPr id="15" name="Group 15"/>
          <p:cNvGrpSpPr/>
          <p:nvPr/>
        </p:nvGrpSpPr>
        <p:grpSpPr>
          <a:xfrm rot="-10800000">
            <a:off x="5621137" y="7068184"/>
            <a:ext cx="3086100" cy="941293"/>
            <a:chOff x="0" y="0"/>
            <a:chExt cx="812800" cy="247912"/>
          </a:xfrm>
        </p:grpSpPr>
        <p:sp>
          <p:nvSpPr>
            <p:cNvPr id="16" name="Freeform 16"/>
            <p:cNvSpPr/>
            <p:nvPr/>
          </p:nvSpPr>
          <p:spPr>
            <a:xfrm>
              <a:off x="0" y="0"/>
              <a:ext cx="812800" cy="247912"/>
            </a:xfrm>
            <a:custGeom>
              <a:avLst/>
              <a:gdLst/>
              <a:ahLst/>
              <a:cxnLst/>
              <a:rect l="l" t="t" r="r" b="b"/>
              <a:pathLst>
                <a:path w="812800" h="247912">
                  <a:moveTo>
                    <a:pt x="0" y="0"/>
                  </a:moveTo>
                  <a:lnTo>
                    <a:pt x="812800" y="0"/>
                  </a:lnTo>
                  <a:lnTo>
                    <a:pt x="812800" y="247912"/>
                  </a:lnTo>
                  <a:lnTo>
                    <a:pt x="0" y="247912"/>
                  </a:lnTo>
                  <a:close/>
                </a:path>
              </a:pathLst>
            </a:custGeom>
            <a:solidFill>
              <a:srgbClr val="A559A3"/>
            </a:solidFill>
          </p:spPr>
        </p:sp>
        <p:sp>
          <p:nvSpPr>
            <p:cNvPr id="17" name="TextBox 17"/>
            <p:cNvSpPr txBox="1"/>
            <p:nvPr/>
          </p:nvSpPr>
          <p:spPr>
            <a:xfrm>
              <a:off x="0" y="-38100"/>
              <a:ext cx="812800" cy="28601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10800000">
            <a:off x="9580763" y="7078404"/>
            <a:ext cx="3086100" cy="941293"/>
            <a:chOff x="0" y="0"/>
            <a:chExt cx="812800" cy="247912"/>
          </a:xfrm>
        </p:grpSpPr>
        <p:sp>
          <p:nvSpPr>
            <p:cNvPr id="19" name="Freeform 19"/>
            <p:cNvSpPr/>
            <p:nvPr/>
          </p:nvSpPr>
          <p:spPr>
            <a:xfrm>
              <a:off x="0" y="0"/>
              <a:ext cx="812800" cy="247912"/>
            </a:xfrm>
            <a:custGeom>
              <a:avLst/>
              <a:gdLst/>
              <a:ahLst/>
              <a:cxnLst/>
              <a:rect l="l" t="t" r="r" b="b"/>
              <a:pathLst>
                <a:path w="812800" h="247912">
                  <a:moveTo>
                    <a:pt x="0" y="0"/>
                  </a:moveTo>
                  <a:lnTo>
                    <a:pt x="812800" y="0"/>
                  </a:lnTo>
                  <a:lnTo>
                    <a:pt x="812800" y="247912"/>
                  </a:lnTo>
                  <a:lnTo>
                    <a:pt x="0" y="247912"/>
                  </a:lnTo>
                  <a:close/>
                </a:path>
              </a:pathLst>
            </a:custGeom>
            <a:solidFill>
              <a:srgbClr val="000000">
                <a:alpha val="0"/>
              </a:srgbClr>
            </a:solidFill>
            <a:ln w="38100" cap="sq">
              <a:solidFill>
                <a:srgbClr val="FFFFFF"/>
              </a:solidFill>
              <a:prstDash val="solid"/>
              <a:miter/>
            </a:ln>
          </p:spPr>
        </p:sp>
        <p:sp>
          <p:nvSpPr>
            <p:cNvPr id="20" name="TextBox 20"/>
            <p:cNvSpPr txBox="1"/>
            <p:nvPr/>
          </p:nvSpPr>
          <p:spPr>
            <a:xfrm>
              <a:off x="0" y="-38100"/>
              <a:ext cx="812800" cy="286012"/>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rot="-5400000">
            <a:off x="7910921" y="7314171"/>
            <a:ext cx="449319" cy="449319"/>
          </a:xfrm>
          <a:custGeom>
            <a:avLst/>
            <a:gdLst/>
            <a:ahLst/>
            <a:cxnLst/>
            <a:rect l="l" t="t" r="r" b="b"/>
            <a:pathLst>
              <a:path w="449319" h="449319">
                <a:moveTo>
                  <a:pt x="0" y="0"/>
                </a:moveTo>
                <a:lnTo>
                  <a:pt x="449319" y="0"/>
                </a:lnTo>
                <a:lnTo>
                  <a:pt x="449319" y="449319"/>
                </a:lnTo>
                <a:lnTo>
                  <a:pt x="0" y="4493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5987184" y="7239725"/>
            <a:ext cx="1733237" cy="471520"/>
          </a:xfrm>
          <a:prstGeom prst="rect">
            <a:avLst/>
          </a:prstGeom>
        </p:spPr>
        <p:txBody>
          <a:bodyPr lIns="0" tIns="0" rIns="0" bIns="0" rtlCol="0" anchor="t">
            <a:spAutoFit/>
          </a:bodyPr>
          <a:lstStyle/>
          <a:p>
            <a:pPr algn="r">
              <a:lnSpc>
                <a:spcPts val="3951"/>
              </a:lnSpc>
            </a:pPr>
            <a:r>
              <a:rPr lang="en-US" sz="2324">
                <a:solidFill>
                  <a:srgbClr val="FFFFFF"/>
                </a:solidFill>
                <a:latin typeface="Poppins"/>
                <a:ea typeface="Poppins"/>
                <a:cs typeface="Poppins"/>
                <a:sym typeface="Poppins"/>
              </a:rPr>
              <a:t>End Of Slide</a:t>
            </a:r>
          </a:p>
        </p:txBody>
      </p:sp>
      <p:sp>
        <p:nvSpPr>
          <p:cNvPr id="23" name="TextBox 23"/>
          <p:cNvSpPr txBox="1"/>
          <p:nvPr/>
        </p:nvSpPr>
        <p:spPr>
          <a:xfrm>
            <a:off x="9913752" y="7239725"/>
            <a:ext cx="1733237" cy="471520"/>
          </a:xfrm>
          <a:prstGeom prst="rect">
            <a:avLst/>
          </a:prstGeom>
        </p:spPr>
        <p:txBody>
          <a:bodyPr lIns="0" tIns="0" rIns="0" bIns="0" rtlCol="0" anchor="t">
            <a:spAutoFit/>
          </a:bodyPr>
          <a:lstStyle/>
          <a:p>
            <a:pPr algn="r">
              <a:lnSpc>
                <a:spcPts val="3951"/>
              </a:lnSpc>
            </a:pPr>
            <a:r>
              <a:rPr lang="en-US" sz="2324">
                <a:solidFill>
                  <a:srgbClr val="FFFFFF"/>
                </a:solidFill>
                <a:latin typeface="Poppins"/>
                <a:ea typeface="Poppins"/>
                <a:cs typeface="Poppins"/>
                <a:sym typeface="Poppins"/>
              </a:rPr>
              <a:t>Play Video</a:t>
            </a:r>
          </a:p>
        </p:txBody>
      </p:sp>
      <p:sp>
        <p:nvSpPr>
          <p:cNvPr id="24" name="Freeform 24"/>
          <p:cNvSpPr/>
          <p:nvPr/>
        </p:nvSpPr>
        <p:spPr>
          <a:xfrm>
            <a:off x="11764684" y="7298257"/>
            <a:ext cx="501586" cy="501586"/>
          </a:xfrm>
          <a:custGeom>
            <a:avLst/>
            <a:gdLst/>
            <a:ahLst/>
            <a:cxnLst/>
            <a:rect l="l" t="t" r="r" b="b"/>
            <a:pathLst>
              <a:path w="501586" h="501586">
                <a:moveTo>
                  <a:pt x="0" y="0"/>
                </a:moveTo>
                <a:lnTo>
                  <a:pt x="501586" y="0"/>
                </a:lnTo>
                <a:lnTo>
                  <a:pt x="501586" y="501586"/>
                </a:lnTo>
                <a:lnTo>
                  <a:pt x="0" y="5015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rot="2700000">
            <a:off x="3852179" y="3791379"/>
            <a:ext cx="640977" cy="640977"/>
          </a:xfrm>
          <a:custGeom>
            <a:avLst/>
            <a:gdLst/>
            <a:ahLst/>
            <a:cxnLst/>
            <a:rect l="l" t="t" r="r" b="b"/>
            <a:pathLst>
              <a:path w="640977" h="640977">
                <a:moveTo>
                  <a:pt x="0" y="0"/>
                </a:moveTo>
                <a:lnTo>
                  <a:pt x="640978" y="0"/>
                </a:lnTo>
                <a:lnTo>
                  <a:pt x="640978" y="640978"/>
                </a:lnTo>
                <a:lnTo>
                  <a:pt x="0" y="640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26"/>
          <p:cNvSpPr/>
          <p:nvPr/>
        </p:nvSpPr>
        <p:spPr>
          <a:xfrm rot="2700000">
            <a:off x="3314565" y="3843250"/>
            <a:ext cx="412460" cy="412460"/>
          </a:xfrm>
          <a:custGeom>
            <a:avLst/>
            <a:gdLst/>
            <a:ahLst/>
            <a:cxnLst/>
            <a:rect l="l" t="t" r="r" b="b"/>
            <a:pathLst>
              <a:path w="412460" h="412460">
                <a:moveTo>
                  <a:pt x="0" y="0"/>
                </a:moveTo>
                <a:lnTo>
                  <a:pt x="412461" y="0"/>
                </a:lnTo>
                <a:lnTo>
                  <a:pt x="412461" y="412461"/>
                </a:lnTo>
                <a:lnTo>
                  <a:pt x="0" y="41246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7" name="Freeform 27"/>
          <p:cNvSpPr/>
          <p:nvPr/>
        </p:nvSpPr>
        <p:spPr>
          <a:xfrm rot="2700000">
            <a:off x="13345604" y="6937517"/>
            <a:ext cx="640977" cy="640977"/>
          </a:xfrm>
          <a:custGeom>
            <a:avLst/>
            <a:gdLst/>
            <a:ahLst/>
            <a:cxnLst/>
            <a:rect l="l" t="t" r="r" b="b"/>
            <a:pathLst>
              <a:path w="640977" h="640977">
                <a:moveTo>
                  <a:pt x="0" y="0"/>
                </a:moveTo>
                <a:lnTo>
                  <a:pt x="640977" y="0"/>
                </a:lnTo>
                <a:lnTo>
                  <a:pt x="640977" y="640978"/>
                </a:lnTo>
                <a:lnTo>
                  <a:pt x="0" y="64097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7" name="TextBox 7"/>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8" name="TextBox 8"/>
          <p:cNvSpPr txBox="1"/>
          <p:nvPr/>
        </p:nvSpPr>
        <p:spPr>
          <a:xfrm>
            <a:off x="1864799" y="1708146"/>
            <a:ext cx="9489001" cy="1582484"/>
          </a:xfrm>
          <a:prstGeom prst="rect">
            <a:avLst/>
          </a:prstGeom>
        </p:spPr>
        <p:txBody>
          <a:bodyPr wrap="square" lIns="0" tIns="0" rIns="0" bIns="0" rtlCol="0" anchor="t">
            <a:spAutoFit/>
          </a:bodyPr>
          <a:lstStyle/>
          <a:p>
            <a:pPr algn="l">
              <a:lnSpc>
                <a:spcPts val="14000"/>
              </a:lnSpc>
            </a:pPr>
            <a:r>
              <a:rPr lang="en-US" sz="8000" i="1" dirty="0" err="1">
                <a:solidFill>
                  <a:srgbClr val="FFFFFF"/>
                </a:solidFill>
                <a:latin typeface="Franklin Gothic Demi" panose="020B0703020102020204" pitchFamily="34" charset="0"/>
                <a:ea typeface="BP Imperial Bold Italics"/>
                <a:cs typeface="BP Imperial Bold Italics"/>
                <a:sym typeface="BP Imperial Bold Italics"/>
              </a:rPr>
              <a:t>Conoce</a:t>
            </a:r>
            <a:r>
              <a:rPr lang="en-US" sz="8000" i="1" dirty="0">
                <a:solidFill>
                  <a:srgbClr val="FFFFFF"/>
                </a:solidFill>
                <a:latin typeface="Franklin Gothic Demi" panose="020B0703020102020204" pitchFamily="34" charset="0"/>
                <a:ea typeface="BP Imperial Bold Italics"/>
                <a:cs typeface="BP Imperial Bold Italics"/>
                <a:sym typeface="BP Imperial Bold Italics"/>
              </a:rPr>
              <a:t> a </a:t>
            </a:r>
            <a:r>
              <a:rPr lang="en-US" sz="8000" i="1" dirty="0" err="1">
                <a:solidFill>
                  <a:srgbClr val="FFFFFF"/>
                </a:solidFill>
                <a:latin typeface="Franklin Gothic Demi" panose="020B0703020102020204" pitchFamily="34" charset="0"/>
                <a:ea typeface="BP Imperial Bold Italics"/>
                <a:cs typeface="BP Imperial Bold Italics"/>
                <a:sym typeface="BP Imperial Bold Italics"/>
              </a:rPr>
              <a:t>tu</a:t>
            </a:r>
            <a:r>
              <a:rPr lang="en-US" sz="8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8000" i="1" dirty="0" err="1">
                <a:solidFill>
                  <a:srgbClr val="FFFFFF"/>
                </a:solidFill>
                <a:latin typeface="Franklin Gothic Demi" panose="020B0703020102020204" pitchFamily="34" charset="0"/>
                <a:ea typeface="BP Imperial Bold Italics"/>
                <a:cs typeface="BP Imperial Bold Italics"/>
                <a:sym typeface="BP Imperial Bold Italics"/>
              </a:rPr>
              <a:t>jugador</a:t>
            </a:r>
            <a:endParaRPr lang="en-US" sz="8000" i="1" dirty="0">
              <a:solidFill>
                <a:srgbClr val="FFFFFF"/>
              </a:solidFill>
              <a:latin typeface="Franklin Gothic Demi" panose="020B0703020102020204" pitchFamily="34" charset="0"/>
              <a:ea typeface="BP Imperial Bold Italics"/>
              <a:cs typeface="BP Imperial Bold Italics"/>
              <a:sym typeface="BP Imperial Bold Italics"/>
            </a:endParaRPr>
          </a:p>
        </p:txBody>
      </p:sp>
      <p:sp>
        <p:nvSpPr>
          <p:cNvPr id="9" name="TextBox 9"/>
          <p:cNvSpPr txBox="1"/>
          <p:nvPr/>
        </p:nvSpPr>
        <p:spPr>
          <a:xfrm>
            <a:off x="11148932" y="3285874"/>
            <a:ext cx="6113329" cy="700192"/>
          </a:xfrm>
          <a:prstGeom prst="rect">
            <a:avLst/>
          </a:prstGeom>
        </p:spPr>
        <p:txBody>
          <a:bodyPr lIns="0" tIns="0" rIns="0" bIns="0" rtlCol="0" anchor="t">
            <a:spAutoFit/>
          </a:bodyPr>
          <a:lstStyle/>
          <a:p>
            <a:pPr marL="0" lvl="0" indent="0" algn="l">
              <a:lnSpc>
                <a:spcPts val="2800"/>
              </a:lnSpc>
              <a:spcBef>
                <a:spcPct val="0"/>
              </a:spcBef>
            </a:pPr>
            <a:r>
              <a:rPr lang="en-US" sz="2000" dirty="0" err="1">
                <a:solidFill>
                  <a:srgbClr val="FFFFFF"/>
                </a:solidFill>
                <a:latin typeface="Poppins"/>
                <a:ea typeface="Poppins"/>
                <a:cs typeface="Poppins"/>
                <a:sym typeface="Poppins"/>
              </a:rPr>
              <a:t>Ingeniero</a:t>
            </a:r>
            <a:r>
              <a:rPr lang="en-US" sz="2000" dirty="0">
                <a:solidFill>
                  <a:srgbClr val="FFFFFF"/>
                </a:solidFill>
                <a:latin typeface="Poppins"/>
                <a:ea typeface="Poppins"/>
                <a:cs typeface="Poppins"/>
                <a:sym typeface="Poppins"/>
              </a:rPr>
              <a:t> industrial y </a:t>
            </a:r>
            <a:r>
              <a:rPr lang="en-US" sz="2000" dirty="0" err="1">
                <a:solidFill>
                  <a:srgbClr val="FFFFFF"/>
                </a:solidFill>
                <a:latin typeface="Poppins"/>
                <a:ea typeface="Poppins"/>
                <a:cs typeface="Poppins"/>
                <a:sym typeface="Poppins"/>
              </a:rPr>
              <a:t>futuro</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profesional</a:t>
            </a:r>
            <a:r>
              <a:rPr lang="en-US" sz="2000" dirty="0">
                <a:solidFill>
                  <a:srgbClr val="FFFFFF"/>
                </a:solidFill>
                <a:latin typeface="Poppins"/>
                <a:ea typeface="Poppins"/>
                <a:cs typeface="Poppins"/>
                <a:sym typeface="Poppins"/>
              </a:rPr>
              <a:t> de data science </a:t>
            </a:r>
            <a:r>
              <a:rPr lang="en-US" sz="2000" dirty="0" err="1">
                <a:solidFill>
                  <a:srgbClr val="FFFFFF"/>
                </a:solidFill>
                <a:latin typeface="Poppins"/>
                <a:ea typeface="Poppins"/>
                <a:cs typeface="Poppins"/>
                <a:sym typeface="Poppins"/>
              </a:rPr>
              <a:t>en</a:t>
            </a:r>
            <a:r>
              <a:rPr lang="en-US" sz="2000" dirty="0">
                <a:solidFill>
                  <a:srgbClr val="FFFFFF"/>
                </a:solidFill>
                <a:latin typeface="Poppins"/>
                <a:ea typeface="Poppins"/>
                <a:cs typeface="Poppins"/>
                <a:sym typeface="Poppins"/>
              </a:rPr>
              <a:t> The Bridge</a:t>
            </a:r>
          </a:p>
        </p:txBody>
      </p:sp>
      <p:grpSp>
        <p:nvGrpSpPr>
          <p:cNvPr id="10" name="Group 10"/>
          <p:cNvGrpSpPr/>
          <p:nvPr/>
        </p:nvGrpSpPr>
        <p:grpSpPr>
          <a:xfrm rot="-10800000">
            <a:off x="-1784224" y="4953320"/>
            <a:ext cx="21856448" cy="1418191"/>
            <a:chOff x="0" y="0"/>
            <a:chExt cx="5756431" cy="373515"/>
          </a:xfrm>
        </p:grpSpPr>
        <p:sp>
          <p:nvSpPr>
            <p:cNvPr id="11" name="Freeform 11"/>
            <p:cNvSpPr/>
            <p:nvPr/>
          </p:nvSpPr>
          <p:spPr>
            <a:xfrm>
              <a:off x="0" y="0"/>
              <a:ext cx="5756431" cy="373515"/>
            </a:xfrm>
            <a:custGeom>
              <a:avLst/>
              <a:gdLst/>
              <a:ahLst/>
              <a:cxnLst/>
              <a:rect l="l" t="t" r="r" b="b"/>
              <a:pathLst>
                <a:path w="5756431" h="373515">
                  <a:moveTo>
                    <a:pt x="0" y="0"/>
                  </a:moveTo>
                  <a:lnTo>
                    <a:pt x="5756431" y="0"/>
                  </a:lnTo>
                  <a:lnTo>
                    <a:pt x="5756431" y="373515"/>
                  </a:lnTo>
                  <a:lnTo>
                    <a:pt x="0" y="373515"/>
                  </a:lnTo>
                  <a:close/>
                </a:path>
              </a:pathLst>
            </a:custGeom>
            <a:gradFill rotWithShape="1">
              <a:gsLst>
                <a:gs pos="0">
                  <a:srgbClr val="744FA1">
                    <a:alpha val="100000"/>
                  </a:srgbClr>
                </a:gs>
                <a:gs pos="100000">
                  <a:srgbClr val="D24F9A">
                    <a:alpha val="100000"/>
                  </a:srgbClr>
                </a:gs>
              </a:gsLst>
              <a:lin ang="0"/>
            </a:gradFill>
          </p:spPr>
        </p:sp>
        <p:sp>
          <p:nvSpPr>
            <p:cNvPr id="12" name="TextBox 12"/>
            <p:cNvSpPr txBox="1"/>
            <p:nvPr/>
          </p:nvSpPr>
          <p:spPr>
            <a:xfrm>
              <a:off x="0" y="-123825"/>
              <a:ext cx="5756431" cy="497340"/>
            </a:xfrm>
            <a:prstGeom prst="rect">
              <a:avLst/>
            </a:prstGeom>
          </p:spPr>
          <p:txBody>
            <a:bodyPr lIns="50800" tIns="50800" rIns="50800" bIns="50800" rtlCol="0" anchor="ctr"/>
            <a:lstStyle/>
            <a:p>
              <a:pPr algn="ctr">
                <a:lnSpc>
                  <a:spcPts val="3400"/>
                </a:lnSpc>
              </a:pPr>
              <a:endParaRPr/>
            </a:p>
          </p:txBody>
        </p:sp>
      </p:grpSp>
      <p:sp>
        <p:nvSpPr>
          <p:cNvPr id="21" name="TextBox 21"/>
          <p:cNvSpPr txBox="1"/>
          <p:nvPr/>
        </p:nvSpPr>
        <p:spPr>
          <a:xfrm>
            <a:off x="7698374" y="7493449"/>
            <a:ext cx="3807825" cy="434799"/>
          </a:xfrm>
          <a:prstGeom prst="rect">
            <a:avLst/>
          </a:prstGeom>
        </p:spPr>
        <p:txBody>
          <a:bodyPr wrap="square" lIns="0" tIns="0" rIns="0" bIns="0" rtlCol="0" anchor="t">
            <a:spAutoFit/>
          </a:bodyPr>
          <a:lstStyle/>
          <a:p>
            <a:pPr algn="l">
              <a:lnSpc>
                <a:spcPts val="3739"/>
              </a:lnSpc>
            </a:pPr>
            <a:r>
              <a:rPr lang="en-US" sz="2199" b="1" dirty="0">
                <a:solidFill>
                  <a:srgbClr val="FFFFFF"/>
                </a:solidFill>
                <a:latin typeface="Poppins Bold"/>
                <a:ea typeface="Poppins Bold"/>
                <a:cs typeface="Poppins Bold"/>
                <a:sym typeface="Poppins Bold"/>
              </a:rPr>
              <a:t>Andrés M Zaragoza Q</a:t>
            </a:r>
          </a:p>
        </p:txBody>
      </p:sp>
      <p:sp>
        <p:nvSpPr>
          <p:cNvPr id="22" name="Freeform 22"/>
          <p:cNvSpPr/>
          <p:nvPr/>
        </p:nvSpPr>
        <p:spPr>
          <a:xfrm flipH="1">
            <a:off x="-1229740" y="8187936"/>
            <a:ext cx="2975126" cy="3718908"/>
          </a:xfrm>
          <a:custGeom>
            <a:avLst/>
            <a:gdLst/>
            <a:ahLst/>
            <a:cxnLst/>
            <a:rect l="l" t="t" r="r" b="b"/>
            <a:pathLst>
              <a:path w="2975126" h="3718908">
                <a:moveTo>
                  <a:pt x="2975127" y="0"/>
                </a:moveTo>
                <a:lnTo>
                  <a:pt x="0" y="0"/>
                </a:lnTo>
                <a:lnTo>
                  <a:pt x="0" y="3718908"/>
                </a:lnTo>
                <a:lnTo>
                  <a:pt x="2975127" y="3718908"/>
                </a:lnTo>
                <a:lnTo>
                  <a:pt x="297512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flipH="1">
            <a:off x="16724815" y="-1238657"/>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rot="2700000">
            <a:off x="11302143" y="7872085"/>
            <a:ext cx="739765" cy="739765"/>
          </a:xfrm>
          <a:custGeom>
            <a:avLst/>
            <a:gdLst/>
            <a:ahLst/>
            <a:cxnLst/>
            <a:rect l="l" t="t" r="r" b="b"/>
            <a:pathLst>
              <a:path w="739765" h="739765">
                <a:moveTo>
                  <a:pt x="0" y="0"/>
                </a:moveTo>
                <a:lnTo>
                  <a:pt x="739765" y="0"/>
                </a:lnTo>
                <a:lnTo>
                  <a:pt x="739765" y="739765"/>
                </a:lnTo>
                <a:lnTo>
                  <a:pt x="0" y="7397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5" name="Freeform 25"/>
          <p:cNvSpPr/>
          <p:nvPr/>
        </p:nvSpPr>
        <p:spPr>
          <a:xfrm rot="2700000">
            <a:off x="10700549" y="7946277"/>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Freeform 26"/>
          <p:cNvSpPr/>
          <p:nvPr/>
        </p:nvSpPr>
        <p:spPr>
          <a:xfrm rot="2700000">
            <a:off x="1055414" y="3583744"/>
            <a:ext cx="578561" cy="578561"/>
          </a:xfrm>
          <a:custGeom>
            <a:avLst/>
            <a:gdLst/>
            <a:ahLst/>
            <a:cxnLst/>
            <a:rect l="l" t="t" r="r" b="b"/>
            <a:pathLst>
              <a:path w="578561" h="578561">
                <a:moveTo>
                  <a:pt x="0" y="0"/>
                </a:moveTo>
                <a:lnTo>
                  <a:pt x="578561" y="0"/>
                </a:lnTo>
                <a:lnTo>
                  <a:pt x="578561" y="578561"/>
                </a:lnTo>
                <a:lnTo>
                  <a:pt x="0" y="57856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7" name="Freeform 27"/>
          <p:cNvSpPr/>
          <p:nvPr/>
        </p:nvSpPr>
        <p:spPr>
          <a:xfrm rot="2700000">
            <a:off x="584916" y="3641768"/>
            <a:ext cx="372296" cy="372296"/>
          </a:xfrm>
          <a:custGeom>
            <a:avLst/>
            <a:gdLst/>
            <a:ahLst/>
            <a:cxnLst/>
            <a:rect l="l" t="t" r="r" b="b"/>
            <a:pathLst>
              <a:path w="372296" h="372296">
                <a:moveTo>
                  <a:pt x="0" y="0"/>
                </a:moveTo>
                <a:lnTo>
                  <a:pt x="372296" y="0"/>
                </a:lnTo>
                <a:lnTo>
                  <a:pt x="372296" y="372297"/>
                </a:lnTo>
                <a:lnTo>
                  <a:pt x="0" y="3722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30" name="Imagen 29">
            <a:extLst>
              <a:ext uri="{FF2B5EF4-FFF2-40B4-BE49-F238E27FC236}">
                <a16:creationId xmlns:a16="http://schemas.microsoft.com/office/drawing/2014/main" id="{D863BD0A-E316-7361-4C75-D69A91EE58FC}"/>
              </a:ext>
            </a:extLst>
          </p:cNvPr>
          <p:cNvPicPr>
            <a:picLocks noChangeAspect="1"/>
          </p:cNvPicPr>
          <p:nvPr/>
        </p:nvPicPr>
        <p:blipFill rotWithShape="1">
          <a:blip r:embed="rId12">
            <a:extLst>
              <a:ext uri="{28A0092B-C50C-407E-A947-70E740481C1C}">
                <a14:useLocalDpi xmlns:a14="http://schemas.microsoft.com/office/drawing/2010/main" val="0"/>
              </a:ext>
            </a:extLst>
          </a:blip>
          <a:srcRect r="50000"/>
          <a:stretch/>
        </p:blipFill>
        <p:spPr>
          <a:xfrm>
            <a:off x="7924800" y="3526889"/>
            <a:ext cx="1833206" cy="36664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99590" y="0"/>
            <a:ext cx="10982791" cy="10287000"/>
            <a:chOff x="0" y="0"/>
            <a:chExt cx="13293138" cy="12450980"/>
          </a:xfrm>
        </p:grpSpPr>
        <p:sp>
          <p:nvSpPr>
            <p:cNvPr id="3" name="Freeform 3"/>
            <p:cNvSpPr/>
            <p:nvPr/>
          </p:nvSpPr>
          <p:spPr>
            <a:xfrm>
              <a:off x="0" y="0"/>
              <a:ext cx="13293139" cy="12450980"/>
            </a:xfrm>
            <a:custGeom>
              <a:avLst/>
              <a:gdLst/>
              <a:ahLst/>
              <a:cxnLst/>
              <a:rect l="l" t="t" r="r" b="b"/>
              <a:pathLst>
                <a:path w="13293139" h="12450980">
                  <a:moveTo>
                    <a:pt x="13293139" y="0"/>
                  </a:moveTo>
                  <a:lnTo>
                    <a:pt x="8509710" y="12450980"/>
                  </a:lnTo>
                  <a:lnTo>
                    <a:pt x="0" y="12450980"/>
                  </a:lnTo>
                  <a:lnTo>
                    <a:pt x="4727748" y="0"/>
                  </a:lnTo>
                  <a:lnTo>
                    <a:pt x="13293139" y="0"/>
                  </a:lnTo>
                  <a:close/>
                </a:path>
              </a:pathLst>
            </a:custGeom>
            <a:blipFill>
              <a:blip r:embed="rId2"/>
              <a:stretch>
                <a:fillRect r="-40497"/>
              </a:stretch>
            </a:blipFill>
          </p:spPr>
        </p:sp>
      </p:grpSp>
      <p:sp>
        <p:nvSpPr>
          <p:cNvPr id="4" name="Freeform 4"/>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8053670" y="7845088"/>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6913802" y="-2386264"/>
            <a:ext cx="3291840" cy="4114800"/>
          </a:xfrm>
          <a:custGeom>
            <a:avLst/>
            <a:gdLst/>
            <a:ahLst/>
            <a:cxnLst/>
            <a:rect l="l" t="t" r="r" b="b"/>
            <a:pathLst>
              <a:path w="3291840" h="4114800">
                <a:moveTo>
                  <a:pt x="0" y="0"/>
                </a:moveTo>
                <a:lnTo>
                  <a:pt x="3291840" y="0"/>
                </a:lnTo>
                <a:lnTo>
                  <a:pt x="329184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2700000">
            <a:off x="6179199" y="7338517"/>
            <a:ext cx="739765" cy="739765"/>
          </a:xfrm>
          <a:custGeom>
            <a:avLst/>
            <a:gdLst/>
            <a:ahLst/>
            <a:cxnLst/>
            <a:rect l="l" t="t" r="r" b="b"/>
            <a:pathLst>
              <a:path w="739765" h="739765">
                <a:moveTo>
                  <a:pt x="0" y="0"/>
                </a:moveTo>
                <a:lnTo>
                  <a:pt x="739765" y="0"/>
                </a:lnTo>
                <a:lnTo>
                  <a:pt x="739765" y="739765"/>
                </a:lnTo>
                <a:lnTo>
                  <a:pt x="0" y="7397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15" name="TextBox 15"/>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6" name="TextBox 16"/>
          <p:cNvSpPr txBox="1"/>
          <p:nvPr/>
        </p:nvSpPr>
        <p:spPr>
          <a:xfrm>
            <a:off x="1990211" y="2854098"/>
            <a:ext cx="8755566" cy="1641475"/>
          </a:xfrm>
          <a:prstGeom prst="rect">
            <a:avLst/>
          </a:prstGeom>
        </p:spPr>
        <p:txBody>
          <a:bodyPr wrap="square" lIns="0" tIns="0" rIns="0" bIns="0" rtlCol="0" anchor="t">
            <a:spAutoFit/>
          </a:bodyPr>
          <a:lstStyle/>
          <a:p>
            <a:pPr algn="l">
              <a:lnSpc>
                <a:spcPts val="14000"/>
              </a:lnSpc>
            </a:pPr>
            <a:r>
              <a:rPr lang="en-US" sz="10000" i="1" dirty="0">
                <a:solidFill>
                  <a:srgbClr val="FFFFFF"/>
                </a:solidFill>
                <a:latin typeface="Franklin Gothic Demi" panose="020B0703020102020204" pitchFamily="34" charset="0"/>
                <a:ea typeface="BP Imperial Bold Italics"/>
                <a:cs typeface="BP Imperial Bold Italics"/>
                <a:sym typeface="BP Imperial Bold Italics"/>
              </a:rPr>
              <a:t>INTRODUCCIÓN</a:t>
            </a:r>
          </a:p>
        </p:txBody>
      </p:sp>
      <p:sp>
        <p:nvSpPr>
          <p:cNvPr id="17" name="TextBox 17"/>
          <p:cNvSpPr txBox="1"/>
          <p:nvPr/>
        </p:nvSpPr>
        <p:spPr>
          <a:xfrm>
            <a:off x="1990211" y="4804217"/>
            <a:ext cx="7709379" cy="1706878"/>
          </a:xfrm>
          <a:prstGeom prst="rect">
            <a:avLst/>
          </a:prstGeom>
        </p:spPr>
        <p:txBody>
          <a:bodyPr lIns="0" tIns="0" rIns="0" bIns="0" rtlCol="0" anchor="t">
            <a:spAutoFit/>
          </a:bodyPr>
          <a:lstStyle/>
          <a:p>
            <a:pPr algn="just">
              <a:lnSpc>
                <a:spcPts val="3400"/>
              </a:lnSpc>
            </a:pPr>
            <a:r>
              <a:rPr lang="es-ES" sz="2000" dirty="0">
                <a:solidFill>
                  <a:srgbClr val="FFFFFF"/>
                </a:solidFill>
                <a:latin typeface="Poppins"/>
                <a:ea typeface="Poppins"/>
                <a:cs typeface="Poppins"/>
                <a:sym typeface="Poppins"/>
              </a:rPr>
              <a:t>El motivo de este proyecto es explorar y comprender los datos relacionados con los videojuegos para identificar tendencias, patrones, y comportamientos relevantes dentro de la industria. </a:t>
            </a:r>
          </a:p>
        </p:txBody>
      </p:sp>
      <p:sp>
        <p:nvSpPr>
          <p:cNvPr id="19" name="Freeform 19"/>
          <p:cNvSpPr/>
          <p:nvPr/>
        </p:nvSpPr>
        <p:spPr>
          <a:xfrm rot="2700000">
            <a:off x="7012390" y="7412709"/>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p:cNvSpPr/>
          <p:nvPr/>
        </p:nvSpPr>
        <p:spPr>
          <a:xfrm rot="2700000">
            <a:off x="9612632" y="2958072"/>
            <a:ext cx="739765" cy="739765"/>
          </a:xfrm>
          <a:custGeom>
            <a:avLst/>
            <a:gdLst/>
            <a:ahLst/>
            <a:cxnLst/>
            <a:rect l="l" t="t" r="r" b="b"/>
            <a:pathLst>
              <a:path w="739765" h="739765">
                <a:moveTo>
                  <a:pt x="0" y="0"/>
                </a:moveTo>
                <a:lnTo>
                  <a:pt x="739766" y="0"/>
                </a:lnTo>
                <a:lnTo>
                  <a:pt x="739766" y="739765"/>
                </a:lnTo>
                <a:lnTo>
                  <a:pt x="0" y="7397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rot="2700000">
            <a:off x="8992161" y="3017937"/>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04241" y="2036599"/>
            <a:ext cx="10984213" cy="10142961"/>
            <a:chOff x="0" y="0"/>
            <a:chExt cx="6876666" cy="6350000"/>
          </a:xfrm>
        </p:grpSpPr>
        <p:sp>
          <p:nvSpPr>
            <p:cNvPr id="3" name="Freeform 3"/>
            <p:cNvSpPr/>
            <p:nvPr/>
          </p:nvSpPr>
          <p:spPr>
            <a:xfrm>
              <a:off x="0" y="0"/>
              <a:ext cx="6876666" cy="6350000"/>
            </a:xfrm>
            <a:custGeom>
              <a:avLst/>
              <a:gdLst/>
              <a:ahLst/>
              <a:cxnLst/>
              <a:rect l="l" t="t" r="r" b="b"/>
              <a:pathLst>
                <a:path w="6876666" h="6350000">
                  <a:moveTo>
                    <a:pt x="6876666" y="6350000"/>
                  </a:moveTo>
                  <a:lnTo>
                    <a:pt x="1463227" y="6350000"/>
                  </a:lnTo>
                  <a:lnTo>
                    <a:pt x="0" y="0"/>
                  </a:lnTo>
                  <a:lnTo>
                    <a:pt x="5413439" y="0"/>
                  </a:lnTo>
                  <a:lnTo>
                    <a:pt x="6876666" y="6350000"/>
                  </a:lnTo>
                  <a:close/>
                </a:path>
              </a:pathLst>
            </a:custGeom>
            <a:blipFill>
              <a:blip r:embed="rId2"/>
              <a:stretch>
                <a:fillRect l="-19299" r="-19299"/>
              </a:stretch>
            </a:blipFill>
          </p:spPr>
        </p:sp>
      </p:grpSp>
      <p:sp>
        <p:nvSpPr>
          <p:cNvPr id="4" name="Freeform 4"/>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a:off x="1040408" y="4035361"/>
            <a:ext cx="727139" cy="727139"/>
            <a:chOff x="0" y="0"/>
            <a:chExt cx="212975" cy="212975"/>
          </a:xfrm>
        </p:grpSpPr>
        <p:sp>
          <p:nvSpPr>
            <p:cNvPr id="8" name="Freeform 8"/>
            <p:cNvSpPr/>
            <p:nvPr/>
          </p:nvSpPr>
          <p:spPr>
            <a:xfrm>
              <a:off x="0" y="0"/>
              <a:ext cx="212975" cy="212975"/>
            </a:xfrm>
            <a:custGeom>
              <a:avLst/>
              <a:gdLst/>
              <a:ahLst/>
              <a:cxnLst/>
              <a:rect l="l" t="t" r="r" b="b"/>
              <a:pathLst>
                <a:path w="212975" h="212975">
                  <a:moveTo>
                    <a:pt x="0" y="0"/>
                  </a:moveTo>
                  <a:lnTo>
                    <a:pt x="212975" y="0"/>
                  </a:lnTo>
                  <a:lnTo>
                    <a:pt x="212975" y="212975"/>
                  </a:lnTo>
                  <a:lnTo>
                    <a:pt x="0" y="212975"/>
                  </a:lnTo>
                  <a:close/>
                </a:path>
              </a:pathLst>
            </a:custGeom>
            <a:gradFill rotWithShape="1">
              <a:gsLst>
                <a:gs pos="0">
                  <a:srgbClr val="66005C">
                    <a:alpha val="100000"/>
                  </a:srgbClr>
                </a:gs>
                <a:gs pos="50000">
                  <a:srgbClr val="744FA1">
                    <a:alpha val="100000"/>
                  </a:srgbClr>
                </a:gs>
                <a:gs pos="100000">
                  <a:srgbClr val="D24F9A">
                    <a:alpha val="100000"/>
                  </a:srgbClr>
                </a:gs>
              </a:gsLst>
              <a:lin ang="0"/>
            </a:gradFill>
          </p:spPr>
        </p:sp>
        <p:sp>
          <p:nvSpPr>
            <p:cNvPr id="9" name="TextBox 9"/>
            <p:cNvSpPr txBox="1"/>
            <p:nvPr/>
          </p:nvSpPr>
          <p:spPr>
            <a:xfrm>
              <a:off x="0" y="-38100"/>
              <a:ext cx="212975" cy="251075"/>
            </a:xfrm>
            <a:prstGeom prst="rect">
              <a:avLst/>
            </a:prstGeom>
          </p:spPr>
          <p:txBody>
            <a:bodyPr lIns="50800" tIns="50800" rIns="50800" bIns="50800" rtlCol="0" anchor="ctr"/>
            <a:lstStyle/>
            <a:p>
              <a:pPr algn="ctr">
                <a:lnSpc>
                  <a:spcPts val="2532"/>
                </a:lnSpc>
              </a:pPr>
              <a:endParaRPr/>
            </a:p>
          </p:txBody>
        </p:sp>
      </p:grpSp>
      <p:grpSp>
        <p:nvGrpSpPr>
          <p:cNvPr id="10" name="Group 10"/>
          <p:cNvGrpSpPr/>
          <p:nvPr/>
        </p:nvGrpSpPr>
        <p:grpSpPr>
          <a:xfrm>
            <a:off x="1028700" y="5541581"/>
            <a:ext cx="727139" cy="727139"/>
            <a:chOff x="0" y="0"/>
            <a:chExt cx="212975" cy="212975"/>
          </a:xfrm>
        </p:grpSpPr>
        <p:sp>
          <p:nvSpPr>
            <p:cNvPr id="11" name="Freeform 11"/>
            <p:cNvSpPr/>
            <p:nvPr/>
          </p:nvSpPr>
          <p:spPr>
            <a:xfrm>
              <a:off x="0" y="0"/>
              <a:ext cx="212975" cy="212975"/>
            </a:xfrm>
            <a:custGeom>
              <a:avLst/>
              <a:gdLst/>
              <a:ahLst/>
              <a:cxnLst/>
              <a:rect l="l" t="t" r="r" b="b"/>
              <a:pathLst>
                <a:path w="212975" h="212975">
                  <a:moveTo>
                    <a:pt x="0" y="0"/>
                  </a:moveTo>
                  <a:lnTo>
                    <a:pt x="212975" y="0"/>
                  </a:lnTo>
                  <a:lnTo>
                    <a:pt x="212975" y="212975"/>
                  </a:lnTo>
                  <a:lnTo>
                    <a:pt x="0" y="212975"/>
                  </a:lnTo>
                  <a:close/>
                </a:path>
              </a:pathLst>
            </a:custGeom>
            <a:gradFill rotWithShape="1">
              <a:gsLst>
                <a:gs pos="0">
                  <a:srgbClr val="66005C">
                    <a:alpha val="100000"/>
                  </a:srgbClr>
                </a:gs>
                <a:gs pos="50000">
                  <a:srgbClr val="744FA1">
                    <a:alpha val="100000"/>
                  </a:srgbClr>
                </a:gs>
                <a:gs pos="100000">
                  <a:srgbClr val="D24F9A">
                    <a:alpha val="100000"/>
                  </a:srgbClr>
                </a:gs>
              </a:gsLst>
              <a:lin ang="0"/>
            </a:gradFill>
          </p:spPr>
        </p:sp>
        <p:sp>
          <p:nvSpPr>
            <p:cNvPr id="12" name="TextBox 12"/>
            <p:cNvSpPr txBox="1"/>
            <p:nvPr/>
          </p:nvSpPr>
          <p:spPr>
            <a:xfrm>
              <a:off x="0" y="-38100"/>
              <a:ext cx="212975" cy="251075"/>
            </a:xfrm>
            <a:prstGeom prst="rect">
              <a:avLst/>
            </a:prstGeom>
          </p:spPr>
          <p:txBody>
            <a:bodyPr lIns="50800" tIns="50800" rIns="50800" bIns="50800" rtlCol="0" anchor="ctr"/>
            <a:lstStyle/>
            <a:p>
              <a:pPr algn="ctr">
                <a:lnSpc>
                  <a:spcPts val="2532"/>
                </a:lnSpc>
              </a:pPr>
              <a:endParaRPr/>
            </a:p>
          </p:txBody>
        </p:sp>
      </p:grpSp>
      <p:grpSp>
        <p:nvGrpSpPr>
          <p:cNvPr id="13" name="Group 13"/>
          <p:cNvGrpSpPr/>
          <p:nvPr/>
        </p:nvGrpSpPr>
        <p:grpSpPr>
          <a:xfrm>
            <a:off x="1026209" y="7047801"/>
            <a:ext cx="727139" cy="727139"/>
            <a:chOff x="0" y="0"/>
            <a:chExt cx="212975" cy="212975"/>
          </a:xfrm>
        </p:grpSpPr>
        <p:sp>
          <p:nvSpPr>
            <p:cNvPr id="14" name="Freeform 14"/>
            <p:cNvSpPr/>
            <p:nvPr/>
          </p:nvSpPr>
          <p:spPr>
            <a:xfrm>
              <a:off x="0" y="0"/>
              <a:ext cx="212975" cy="212975"/>
            </a:xfrm>
            <a:custGeom>
              <a:avLst/>
              <a:gdLst/>
              <a:ahLst/>
              <a:cxnLst/>
              <a:rect l="l" t="t" r="r" b="b"/>
              <a:pathLst>
                <a:path w="212975" h="212975">
                  <a:moveTo>
                    <a:pt x="0" y="0"/>
                  </a:moveTo>
                  <a:lnTo>
                    <a:pt x="212975" y="0"/>
                  </a:lnTo>
                  <a:lnTo>
                    <a:pt x="212975" y="212975"/>
                  </a:lnTo>
                  <a:lnTo>
                    <a:pt x="0" y="212975"/>
                  </a:lnTo>
                  <a:close/>
                </a:path>
              </a:pathLst>
            </a:custGeom>
            <a:gradFill rotWithShape="1">
              <a:gsLst>
                <a:gs pos="0">
                  <a:srgbClr val="66005C">
                    <a:alpha val="100000"/>
                  </a:srgbClr>
                </a:gs>
                <a:gs pos="50000">
                  <a:srgbClr val="744FA1">
                    <a:alpha val="100000"/>
                  </a:srgbClr>
                </a:gs>
                <a:gs pos="100000">
                  <a:srgbClr val="D24F9A">
                    <a:alpha val="100000"/>
                  </a:srgbClr>
                </a:gs>
              </a:gsLst>
              <a:lin ang="0"/>
            </a:gradFill>
          </p:spPr>
        </p:sp>
        <p:sp>
          <p:nvSpPr>
            <p:cNvPr id="15" name="TextBox 15"/>
            <p:cNvSpPr txBox="1"/>
            <p:nvPr/>
          </p:nvSpPr>
          <p:spPr>
            <a:xfrm>
              <a:off x="0" y="-38100"/>
              <a:ext cx="212975" cy="251075"/>
            </a:xfrm>
            <a:prstGeom prst="rect">
              <a:avLst/>
            </a:prstGeom>
          </p:spPr>
          <p:txBody>
            <a:bodyPr lIns="50800" tIns="50800" rIns="50800" bIns="50800" rtlCol="0" anchor="ctr"/>
            <a:lstStyle/>
            <a:p>
              <a:pPr algn="ctr">
                <a:lnSpc>
                  <a:spcPts val="2532"/>
                </a:lnSpc>
              </a:pPr>
              <a:endParaRPr/>
            </a:p>
          </p:txBody>
        </p:sp>
      </p:grpSp>
      <p:sp>
        <p:nvSpPr>
          <p:cNvPr id="16" name="TextBox 16"/>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18" name="TextBox 18"/>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9" name="TextBox 19"/>
          <p:cNvSpPr txBox="1"/>
          <p:nvPr/>
        </p:nvSpPr>
        <p:spPr>
          <a:xfrm>
            <a:off x="1040408" y="1817524"/>
            <a:ext cx="7294821" cy="1641475"/>
          </a:xfrm>
          <a:prstGeom prst="rect">
            <a:avLst/>
          </a:prstGeom>
        </p:spPr>
        <p:txBody>
          <a:bodyPr lIns="0" tIns="0" rIns="0" bIns="0" rtlCol="0" anchor="t">
            <a:spAutoFit/>
          </a:bodyPr>
          <a:lstStyle/>
          <a:p>
            <a:pPr algn="l">
              <a:lnSpc>
                <a:spcPts val="14000"/>
              </a:lnSpc>
            </a:pPr>
            <a:r>
              <a:rPr lang="en-US" sz="10000" i="1" dirty="0" err="1">
                <a:solidFill>
                  <a:srgbClr val="FFFFFF"/>
                </a:solidFill>
                <a:latin typeface="Franklin Gothic Demi" panose="020B0703020102020204" pitchFamily="34" charset="0"/>
                <a:ea typeface="BP Imperial Bold Italics"/>
                <a:cs typeface="BP Imperial Bold Italics"/>
                <a:sym typeface="BP Imperial Bold Italics"/>
              </a:rPr>
              <a:t>Contenido</a:t>
            </a:r>
            <a:endParaRPr lang="en-US" sz="10000" i="1" dirty="0">
              <a:solidFill>
                <a:srgbClr val="FFFFFF"/>
              </a:solidFill>
              <a:latin typeface="Franklin Gothic Demi" panose="020B0703020102020204" pitchFamily="34" charset="0"/>
              <a:ea typeface="BP Imperial Bold Italics"/>
              <a:cs typeface="BP Imperial Bold Italics"/>
              <a:sym typeface="BP Imperial Bold Italics"/>
            </a:endParaRPr>
          </a:p>
        </p:txBody>
      </p:sp>
      <p:sp>
        <p:nvSpPr>
          <p:cNvPr id="20" name="TextBox 20"/>
          <p:cNvSpPr txBox="1"/>
          <p:nvPr/>
        </p:nvSpPr>
        <p:spPr>
          <a:xfrm>
            <a:off x="2299426" y="7141546"/>
            <a:ext cx="7175427" cy="341119"/>
          </a:xfrm>
          <a:prstGeom prst="rect">
            <a:avLst/>
          </a:prstGeom>
        </p:spPr>
        <p:txBody>
          <a:bodyPr lIns="0" tIns="0" rIns="0" bIns="0" rtlCol="0" anchor="t">
            <a:spAutoFit/>
          </a:bodyPr>
          <a:lstStyle/>
          <a:p>
            <a:pPr marL="0" lvl="0" indent="0" algn="l">
              <a:lnSpc>
                <a:spcPts val="2800"/>
              </a:lnSpc>
              <a:spcBef>
                <a:spcPct val="0"/>
              </a:spcBef>
            </a:pPr>
            <a:r>
              <a:rPr lang="en-US" sz="2000" dirty="0" err="1">
                <a:solidFill>
                  <a:srgbClr val="FFFFFF"/>
                </a:solidFill>
                <a:latin typeface="Poppins"/>
                <a:ea typeface="Poppins"/>
                <a:cs typeface="Poppins"/>
                <a:sym typeface="Poppins"/>
              </a:rPr>
              <a:t>Identificación</a:t>
            </a:r>
            <a:r>
              <a:rPr lang="en-US" sz="2000" dirty="0">
                <a:solidFill>
                  <a:srgbClr val="FFFFFF"/>
                </a:solidFill>
                <a:latin typeface="Poppins"/>
                <a:ea typeface="Poppins"/>
                <a:cs typeface="Poppins"/>
                <a:sym typeface="Poppins"/>
              </a:rPr>
              <a:t> de </a:t>
            </a:r>
            <a:r>
              <a:rPr lang="en-US" sz="2000" dirty="0" err="1">
                <a:solidFill>
                  <a:srgbClr val="FFFFFF"/>
                </a:solidFill>
                <a:latin typeface="Poppins"/>
                <a:ea typeface="Poppins"/>
                <a:cs typeface="Poppins"/>
                <a:sym typeface="Poppins"/>
              </a:rPr>
              <a:t>Juegos</a:t>
            </a:r>
            <a:r>
              <a:rPr lang="en-US" sz="2000" dirty="0">
                <a:solidFill>
                  <a:srgbClr val="FFFFFF"/>
                </a:solidFill>
                <a:latin typeface="Poppins"/>
                <a:ea typeface="Poppins"/>
                <a:cs typeface="Poppins"/>
                <a:sym typeface="Poppins"/>
              </a:rPr>
              <a:t> Populares</a:t>
            </a:r>
          </a:p>
        </p:txBody>
      </p:sp>
      <p:sp>
        <p:nvSpPr>
          <p:cNvPr id="21" name="TextBox 21"/>
          <p:cNvSpPr txBox="1"/>
          <p:nvPr/>
        </p:nvSpPr>
        <p:spPr>
          <a:xfrm>
            <a:off x="1141446" y="4203410"/>
            <a:ext cx="525063" cy="417699"/>
          </a:xfrm>
          <a:prstGeom prst="rect">
            <a:avLst/>
          </a:prstGeom>
        </p:spPr>
        <p:txBody>
          <a:bodyPr lIns="0" tIns="0" rIns="0" bIns="0" rtlCol="0" anchor="t">
            <a:spAutoFit/>
          </a:bodyPr>
          <a:lstStyle/>
          <a:p>
            <a:pPr algn="ctr">
              <a:lnSpc>
                <a:spcPts val="2944"/>
              </a:lnSpc>
            </a:pPr>
            <a:r>
              <a:rPr lang="en-US" sz="2944" b="1">
                <a:solidFill>
                  <a:srgbClr val="FFFFFF"/>
                </a:solidFill>
                <a:latin typeface="Poppins Bold"/>
                <a:ea typeface="Poppins Bold"/>
                <a:cs typeface="Poppins Bold"/>
                <a:sym typeface="Poppins Bold"/>
              </a:rPr>
              <a:t>1</a:t>
            </a:r>
          </a:p>
        </p:txBody>
      </p:sp>
      <p:sp>
        <p:nvSpPr>
          <p:cNvPr id="22" name="TextBox 22"/>
          <p:cNvSpPr txBox="1"/>
          <p:nvPr/>
        </p:nvSpPr>
        <p:spPr>
          <a:xfrm>
            <a:off x="2344053" y="5701693"/>
            <a:ext cx="7175427" cy="341119"/>
          </a:xfrm>
          <a:prstGeom prst="rect">
            <a:avLst/>
          </a:prstGeom>
        </p:spPr>
        <p:txBody>
          <a:bodyPr lIns="0" tIns="0" rIns="0" bIns="0" rtlCol="0" anchor="t">
            <a:spAutoFit/>
          </a:bodyPr>
          <a:lstStyle/>
          <a:p>
            <a:pPr marL="0" lvl="0" indent="0" algn="l">
              <a:lnSpc>
                <a:spcPts val="2800"/>
              </a:lnSpc>
              <a:spcBef>
                <a:spcPct val="0"/>
              </a:spcBef>
            </a:pPr>
            <a:r>
              <a:rPr lang="en-US" sz="2000" dirty="0" err="1">
                <a:solidFill>
                  <a:srgbClr val="FFFFFF"/>
                </a:solidFill>
                <a:latin typeface="Poppins"/>
                <a:ea typeface="Poppins"/>
                <a:cs typeface="Poppins"/>
                <a:sym typeface="Poppins"/>
              </a:rPr>
              <a:t>Tendencias</a:t>
            </a:r>
            <a:r>
              <a:rPr lang="en-US" sz="2000" dirty="0">
                <a:solidFill>
                  <a:srgbClr val="FFFFFF"/>
                </a:solidFill>
                <a:latin typeface="Poppins"/>
                <a:ea typeface="Poppins"/>
                <a:cs typeface="Poppins"/>
                <a:sym typeface="Poppins"/>
              </a:rPr>
              <a:t> del Mercado</a:t>
            </a:r>
          </a:p>
        </p:txBody>
      </p:sp>
      <p:sp>
        <p:nvSpPr>
          <p:cNvPr id="23" name="TextBox 23"/>
          <p:cNvSpPr txBox="1"/>
          <p:nvPr/>
        </p:nvSpPr>
        <p:spPr>
          <a:xfrm>
            <a:off x="1129738" y="5709630"/>
            <a:ext cx="525063" cy="417699"/>
          </a:xfrm>
          <a:prstGeom prst="rect">
            <a:avLst/>
          </a:prstGeom>
        </p:spPr>
        <p:txBody>
          <a:bodyPr lIns="0" tIns="0" rIns="0" bIns="0" rtlCol="0" anchor="t">
            <a:spAutoFit/>
          </a:bodyPr>
          <a:lstStyle/>
          <a:p>
            <a:pPr algn="ctr">
              <a:lnSpc>
                <a:spcPts val="2944"/>
              </a:lnSpc>
            </a:pPr>
            <a:r>
              <a:rPr lang="en-US" sz="2944" b="1">
                <a:solidFill>
                  <a:srgbClr val="FFFFFF"/>
                </a:solidFill>
                <a:latin typeface="Poppins Bold"/>
                <a:ea typeface="Poppins Bold"/>
                <a:cs typeface="Poppins Bold"/>
                <a:sym typeface="Poppins Bold"/>
              </a:rPr>
              <a:t>2</a:t>
            </a:r>
          </a:p>
        </p:txBody>
      </p:sp>
      <p:sp>
        <p:nvSpPr>
          <p:cNvPr id="24" name="TextBox 24"/>
          <p:cNvSpPr txBox="1"/>
          <p:nvPr/>
        </p:nvSpPr>
        <p:spPr>
          <a:xfrm>
            <a:off x="2299425" y="4333890"/>
            <a:ext cx="7175427" cy="341119"/>
          </a:xfrm>
          <a:prstGeom prst="rect">
            <a:avLst/>
          </a:prstGeom>
        </p:spPr>
        <p:txBody>
          <a:bodyPr lIns="0" tIns="0" rIns="0" bIns="0" rtlCol="0" anchor="t">
            <a:spAutoFit/>
          </a:bodyPr>
          <a:lstStyle/>
          <a:p>
            <a:pPr marL="0" lvl="0" indent="0" algn="l">
              <a:lnSpc>
                <a:spcPts val="2800"/>
              </a:lnSpc>
              <a:spcBef>
                <a:spcPct val="0"/>
              </a:spcBef>
            </a:pPr>
            <a:r>
              <a:rPr lang="es-ES" sz="2000" dirty="0" err="1">
                <a:solidFill>
                  <a:srgbClr val="FFFFFF"/>
                </a:solidFill>
                <a:latin typeface="Poppins"/>
                <a:ea typeface="Poppins"/>
                <a:cs typeface="Poppins"/>
                <a:sym typeface="Poppins"/>
              </a:rPr>
              <a:t>Insights</a:t>
            </a:r>
            <a:r>
              <a:rPr lang="es-ES" sz="2000" dirty="0">
                <a:solidFill>
                  <a:srgbClr val="FFFFFF"/>
                </a:solidFill>
                <a:latin typeface="Poppins"/>
                <a:ea typeface="Poppins"/>
                <a:cs typeface="Poppins"/>
                <a:sym typeface="Poppins"/>
              </a:rPr>
              <a:t> sobre el Comportamiento del Usuario</a:t>
            </a:r>
            <a:endParaRPr lang="en-US" sz="2000" dirty="0">
              <a:solidFill>
                <a:srgbClr val="FFFFFF"/>
              </a:solidFill>
              <a:latin typeface="Poppins"/>
              <a:ea typeface="Poppins"/>
              <a:cs typeface="Poppins"/>
              <a:sym typeface="Poppins"/>
            </a:endParaRPr>
          </a:p>
        </p:txBody>
      </p:sp>
      <p:sp>
        <p:nvSpPr>
          <p:cNvPr id="25" name="TextBox 25"/>
          <p:cNvSpPr txBox="1"/>
          <p:nvPr/>
        </p:nvSpPr>
        <p:spPr>
          <a:xfrm>
            <a:off x="1127246" y="7215850"/>
            <a:ext cx="525063" cy="417699"/>
          </a:xfrm>
          <a:prstGeom prst="rect">
            <a:avLst/>
          </a:prstGeom>
        </p:spPr>
        <p:txBody>
          <a:bodyPr lIns="0" tIns="0" rIns="0" bIns="0" rtlCol="0" anchor="t">
            <a:spAutoFit/>
          </a:bodyPr>
          <a:lstStyle/>
          <a:p>
            <a:pPr algn="ctr">
              <a:lnSpc>
                <a:spcPts val="2944"/>
              </a:lnSpc>
            </a:pPr>
            <a:r>
              <a:rPr lang="en-US" sz="2944" b="1">
                <a:solidFill>
                  <a:srgbClr val="FFFFFF"/>
                </a:solidFill>
                <a:latin typeface="Poppins Bold"/>
                <a:ea typeface="Poppins Bold"/>
                <a:cs typeface="Poppins Bold"/>
                <a:sym typeface="Poppins Bold"/>
              </a:rPr>
              <a:t>3</a:t>
            </a:r>
          </a:p>
        </p:txBody>
      </p:sp>
      <p:grpSp>
        <p:nvGrpSpPr>
          <p:cNvPr id="26" name="Group 26"/>
          <p:cNvGrpSpPr/>
          <p:nvPr/>
        </p:nvGrpSpPr>
        <p:grpSpPr>
          <a:xfrm>
            <a:off x="8694344" y="8241967"/>
            <a:ext cx="1220853" cy="818209"/>
            <a:chOff x="0" y="0"/>
            <a:chExt cx="1627804" cy="1090945"/>
          </a:xfrm>
        </p:grpSpPr>
        <p:sp>
          <p:nvSpPr>
            <p:cNvPr id="27" name="Freeform 27"/>
            <p:cNvSpPr/>
            <p:nvPr/>
          </p:nvSpPr>
          <p:spPr>
            <a:xfrm rot="2700000">
              <a:off x="159765" y="159765"/>
              <a:ext cx="771414" cy="771414"/>
            </a:xfrm>
            <a:custGeom>
              <a:avLst/>
              <a:gdLst/>
              <a:ahLst/>
              <a:cxnLst/>
              <a:rect l="l" t="t" r="r" b="b"/>
              <a:pathLst>
                <a:path w="771414" h="771414">
                  <a:moveTo>
                    <a:pt x="0" y="0"/>
                  </a:moveTo>
                  <a:lnTo>
                    <a:pt x="771415" y="0"/>
                  </a:lnTo>
                  <a:lnTo>
                    <a:pt x="771415" y="771415"/>
                  </a:lnTo>
                  <a:lnTo>
                    <a:pt x="0" y="771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rot="2700000">
              <a:off x="1028603" y="237131"/>
              <a:ext cx="496395" cy="496395"/>
            </a:xfrm>
            <a:custGeom>
              <a:avLst/>
              <a:gdLst/>
              <a:ahLst/>
              <a:cxnLst/>
              <a:rect l="l" t="t" r="r" b="b"/>
              <a:pathLst>
                <a:path w="496395" h="496395">
                  <a:moveTo>
                    <a:pt x="0" y="0"/>
                  </a:moveTo>
                  <a:lnTo>
                    <a:pt x="496395" y="0"/>
                  </a:lnTo>
                  <a:lnTo>
                    <a:pt x="496395" y="496395"/>
                  </a:lnTo>
                  <a:lnTo>
                    <a:pt x="0" y="4963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grpSp>
        <p:nvGrpSpPr>
          <p:cNvPr id="29" name="Group 13">
            <a:extLst>
              <a:ext uri="{FF2B5EF4-FFF2-40B4-BE49-F238E27FC236}">
                <a16:creationId xmlns:a16="http://schemas.microsoft.com/office/drawing/2014/main" id="{F26720C0-B97D-A76E-4EF4-F385CE1B22C8}"/>
              </a:ext>
            </a:extLst>
          </p:cNvPr>
          <p:cNvGrpSpPr/>
          <p:nvPr/>
        </p:nvGrpSpPr>
        <p:grpSpPr>
          <a:xfrm>
            <a:off x="1026209" y="8238824"/>
            <a:ext cx="727139" cy="727139"/>
            <a:chOff x="0" y="0"/>
            <a:chExt cx="212975" cy="212975"/>
          </a:xfrm>
        </p:grpSpPr>
        <p:sp>
          <p:nvSpPr>
            <p:cNvPr id="30" name="Freeform 14">
              <a:extLst>
                <a:ext uri="{FF2B5EF4-FFF2-40B4-BE49-F238E27FC236}">
                  <a16:creationId xmlns:a16="http://schemas.microsoft.com/office/drawing/2014/main" id="{CDDEA254-DC8E-DEC3-0629-B30B83F27858}"/>
                </a:ext>
              </a:extLst>
            </p:cNvPr>
            <p:cNvSpPr/>
            <p:nvPr/>
          </p:nvSpPr>
          <p:spPr>
            <a:xfrm>
              <a:off x="0" y="0"/>
              <a:ext cx="212975" cy="212975"/>
            </a:xfrm>
            <a:custGeom>
              <a:avLst/>
              <a:gdLst/>
              <a:ahLst/>
              <a:cxnLst/>
              <a:rect l="l" t="t" r="r" b="b"/>
              <a:pathLst>
                <a:path w="212975" h="212975">
                  <a:moveTo>
                    <a:pt x="0" y="0"/>
                  </a:moveTo>
                  <a:lnTo>
                    <a:pt x="212975" y="0"/>
                  </a:lnTo>
                  <a:lnTo>
                    <a:pt x="212975" y="212975"/>
                  </a:lnTo>
                  <a:lnTo>
                    <a:pt x="0" y="212975"/>
                  </a:lnTo>
                  <a:close/>
                </a:path>
              </a:pathLst>
            </a:custGeom>
            <a:gradFill rotWithShape="1">
              <a:gsLst>
                <a:gs pos="0">
                  <a:srgbClr val="66005C">
                    <a:alpha val="100000"/>
                  </a:srgbClr>
                </a:gs>
                <a:gs pos="50000">
                  <a:srgbClr val="744FA1">
                    <a:alpha val="100000"/>
                  </a:srgbClr>
                </a:gs>
                <a:gs pos="100000">
                  <a:srgbClr val="D24F9A">
                    <a:alpha val="100000"/>
                  </a:srgbClr>
                </a:gs>
              </a:gsLst>
              <a:lin ang="0"/>
            </a:gradFill>
          </p:spPr>
        </p:sp>
        <p:sp>
          <p:nvSpPr>
            <p:cNvPr id="31" name="TextBox 15">
              <a:extLst>
                <a:ext uri="{FF2B5EF4-FFF2-40B4-BE49-F238E27FC236}">
                  <a16:creationId xmlns:a16="http://schemas.microsoft.com/office/drawing/2014/main" id="{09B4C207-0441-B235-754F-C72F4D8FC690}"/>
                </a:ext>
              </a:extLst>
            </p:cNvPr>
            <p:cNvSpPr txBox="1"/>
            <p:nvPr/>
          </p:nvSpPr>
          <p:spPr>
            <a:xfrm>
              <a:off x="0" y="-38100"/>
              <a:ext cx="212975" cy="251075"/>
            </a:xfrm>
            <a:prstGeom prst="rect">
              <a:avLst/>
            </a:prstGeom>
          </p:spPr>
          <p:txBody>
            <a:bodyPr lIns="50800" tIns="50800" rIns="50800" bIns="50800" rtlCol="0" anchor="ctr"/>
            <a:lstStyle/>
            <a:p>
              <a:pPr algn="ctr">
                <a:lnSpc>
                  <a:spcPts val="2532"/>
                </a:lnSpc>
              </a:pPr>
              <a:endParaRPr/>
            </a:p>
          </p:txBody>
        </p:sp>
      </p:grpSp>
      <p:sp>
        <p:nvSpPr>
          <p:cNvPr id="32" name="TextBox 24">
            <a:extLst>
              <a:ext uri="{FF2B5EF4-FFF2-40B4-BE49-F238E27FC236}">
                <a16:creationId xmlns:a16="http://schemas.microsoft.com/office/drawing/2014/main" id="{BC68B5EC-9C11-95EF-44EF-69EC2204DC60}"/>
              </a:ext>
            </a:extLst>
          </p:cNvPr>
          <p:cNvSpPr txBox="1"/>
          <p:nvPr/>
        </p:nvSpPr>
        <p:spPr>
          <a:xfrm>
            <a:off x="2299426" y="8172149"/>
            <a:ext cx="7175427" cy="341119"/>
          </a:xfrm>
          <a:prstGeom prst="rect">
            <a:avLst/>
          </a:prstGeom>
        </p:spPr>
        <p:txBody>
          <a:bodyPr lIns="0" tIns="0" rIns="0" bIns="0" rtlCol="0" anchor="t">
            <a:spAutoFit/>
          </a:bodyPr>
          <a:lstStyle/>
          <a:p>
            <a:pPr marL="0" lvl="0" indent="0" algn="l">
              <a:lnSpc>
                <a:spcPts val="2800"/>
              </a:lnSpc>
              <a:spcBef>
                <a:spcPct val="0"/>
              </a:spcBef>
            </a:pPr>
            <a:r>
              <a:rPr lang="es-ES" sz="2000" dirty="0">
                <a:solidFill>
                  <a:srgbClr val="FFFFFF"/>
                </a:solidFill>
                <a:latin typeface="Poppins"/>
                <a:ea typeface="Poppins"/>
                <a:cs typeface="Poppins"/>
                <a:sym typeface="Poppins"/>
              </a:rPr>
              <a:t>Optimización de Estrategias</a:t>
            </a:r>
            <a:endParaRPr lang="en-US" sz="2000" dirty="0">
              <a:solidFill>
                <a:srgbClr val="FFFFFF"/>
              </a:solidFill>
              <a:latin typeface="Poppins"/>
              <a:ea typeface="Poppins"/>
              <a:cs typeface="Poppins"/>
              <a:sym typeface="Poppins"/>
            </a:endParaRPr>
          </a:p>
        </p:txBody>
      </p:sp>
      <p:sp>
        <p:nvSpPr>
          <p:cNvPr id="33" name="TextBox 25">
            <a:extLst>
              <a:ext uri="{FF2B5EF4-FFF2-40B4-BE49-F238E27FC236}">
                <a16:creationId xmlns:a16="http://schemas.microsoft.com/office/drawing/2014/main" id="{79B0C3B0-F356-738D-1BE3-4D8F995A501F}"/>
              </a:ext>
            </a:extLst>
          </p:cNvPr>
          <p:cNvSpPr txBox="1"/>
          <p:nvPr/>
        </p:nvSpPr>
        <p:spPr>
          <a:xfrm>
            <a:off x="1127246" y="8406873"/>
            <a:ext cx="525063" cy="384657"/>
          </a:xfrm>
          <a:prstGeom prst="rect">
            <a:avLst/>
          </a:prstGeom>
        </p:spPr>
        <p:txBody>
          <a:bodyPr lIns="0" tIns="0" rIns="0" bIns="0" rtlCol="0" anchor="t">
            <a:spAutoFit/>
          </a:bodyPr>
          <a:lstStyle/>
          <a:p>
            <a:pPr algn="ctr">
              <a:lnSpc>
                <a:spcPts val="2944"/>
              </a:lnSpc>
            </a:pPr>
            <a:r>
              <a:rPr lang="en-US" sz="2944" b="1" dirty="0">
                <a:solidFill>
                  <a:srgbClr val="FFFFFF"/>
                </a:solidFill>
                <a:latin typeface="Poppins Bold"/>
                <a:ea typeface="Poppins Bold"/>
                <a:cs typeface="Poppins Bold"/>
                <a:sym typeface="Poppins Bold"/>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353800" y="-1333500"/>
            <a:ext cx="9575665" cy="10772623"/>
            <a:chOff x="0" y="0"/>
            <a:chExt cx="5370413" cy="6041715"/>
          </a:xfrm>
        </p:grpSpPr>
        <p:sp>
          <p:nvSpPr>
            <p:cNvPr id="3" name="Freeform 3"/>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A3D376"/>
            </a:solidFill>
          </p:spPr>
        </p:sp>
        <p:sp>
          <p:nvSpPr>
            <p:cNvPr id="4" name="Freeform 4"/>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2"/>
              <a:stretch>
                <a:fillRect t="-22140" b="-11192"/>
              </a:stretch>
            </a:blipFill>
          </p:spPr>
        </p:sp>
      </p:grpSp>
      <p:sp>
        <p:nvSpPr>
          <p:cNvPr id="8" name="Freeform 8"/>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1276413" y="7583395"/>
            <a:ext cx="1561019" cy="1046186"/>
            <a:chOff x="0" y="0"/>
            <a:chExt cx="2081359" cy="1394915"/>
          </a:xfrm>
        </p:grpSpPr>
        <p:sp>
          <p:nvSpPr>
            <p:cNvPr id="17" name="Freeform 17"/>
            <p:cNvSpPr/>
            <p:nvPr/>
          </p:nvSpPr>
          <p:spPr>
            <a:xfrm rot="2700000">
              <a:off x="204281" y="204281"/>
              <a:ext cx="986354" cy="986354"/>
            </a:xfrm>
            <a:custGeom>
              <a:avLst/>
              <a:gdLst/>
              <a:ahLst/>
              <a:cxnLst/>
              <a:rect l="l" t="t" r="r" b="b"/>
              <a:pathLst>
                <a:path w="986354" h="986354">
                  <a:moveTo>
                    <a:pt x="0" y="0"/>
                  </a:moveTo>
                  <a:lnTo>
                    <a:pt x="986353" y="0"/>
                  </a:lnTo>
                  <a:lnTo>
                    <a:pt x="986353" y="986353"/>
                  </a:lnTo>
                  <a:lnTo>
                    <a:pt x="0" y="9863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rot="2700000">
              <a:off x="1315202" y="303203"/>
              <a:ext cx="634705" cy="634705"/>
            </a:xfrm>
            <a:custGeom>
              <a:avLst/>
              <a:gdLst/>
              <a:ahLst/>
              <a:cxnLst/>
              <a:rect l="l" t="t" r="r" b="b"/>
              <a:pathLst>
                <a:path w="634705" h="634705">
                  <a:moveTo>
                    <a:pt x="0" y="0"/>
                  </a:moveTo>
                  <a:lnTo>
                    <a:pt x="634706" y="0"/>
                  </a:lnTo>
                  <a:lnTo>
                    <a:pt x="634706" y="634706"/>
                  </a:lnTo>
                  <a:lnTo>
                    <a:pt x="0" y="6347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19" name="TextBox 19"/>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28" name="Freeform 28"/>
          <p:cNvSpPr/>
          <p:nvPr/>
        </p:nvSpPr>
        <p:spPr>
          <a:xfrm rot="2700000">
            <a:off x="5364230" y="1067423"/>
            <a:ext cx="739765" cy="739765"/>
          </a:xfrm>
          <a:custGeom>
            <a:avLst/>
            <a:gdLst/>
            <a:ahLst/>
            <a:cxnLst/>
            <a:rect l="l" t="t" r="r" b="b"/>
            <a:pathLst>
              <a:path w="739765" h="739765">
                <a:moveTo>
                  <a:pt x="0" y="0"/>
                </a:moveTo>
                <a:lnTo>
                  <a:pt x="739765" y="0"/>
                </a:lnTo>
                <a:lnTo>
                  <a:pt x="739765" y="739766"/>
                </a:lnTo>
                <a:lnTo>
                  <a:pt x="0" y="7397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29"/>
          <p:cNvSpPr/>
          <p:nvPr/>
        </p:nvSpPr>
        <p:spPr>
          <a:xfrm rot="2700000">
            <a:off x="4743759" y="1127289"/>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aphicFrame>
        <p:nvGraphicFramePr>
          <p:cNvPr id="15" name="Gráfico 14">
            <a:extLst>
              <a:ext uri="{FF2B5EF4-FFF2-40B4-BE49-F238E27FC236}">
                <a16:creationId xmlns:a16="http://schemas.microsoft.com/office/drawing/2014/main" id="{5CD74415-718D-16B4-5B27-E437D991963D}"/>
              </a:ext>
            </a:extLst>
          </p:cNvPr>
          <p:cNvGraphicFramePr/>
          <p:nvPr>
            <p:extLst>
              <p:ext uri="{D42A27DB-BD31-4B8C-83A1-F6EECF244321}">
                <p14:modId xmlns:p14="http://schemas.microsoft.com/office/powerpoint/2010/main" val="2084980815"/>
              </p:ext>
            </p:extLst>
          </p:nvPr>
        </p:nvGraphicFramePr>
        <p:xfrm>
          <a:off x="8166579" y="3920295"/>
          <a:ext cx="7709379" cy="4709287"/>
        </p:xfrm>
        <a:graphic>
          <a:graphicData uri="http://schemas.openxmlformats.org/drawingml/2006/chart">
            <c:chart xmlns:c="http://schemas.openxmlformats.org/drawingml/2006/chart" xmlns:r="http://schemas.openxmlformats.org/officeDocument/2006/relationships" r:id="rId9"/>
          </a:graphicData>
        </a:graphic>
      </p:graphicFrame>
      <p:sp>
        <p:nvSpPr>
          <p:cNvPr id="20" name="TextBox 10">
            <a:extLst>
              <a:ext uri="{FF2B5EF4-FFF2-40B4-BE49-F238E27FC236}">
                <a16:creationId xmlns:a16="http://schemas.microsoft.com/office/drawing/2014/main" id="{F5E39C67-BD0A-9725-C42C-DD0058A11506}"/>
              </a:ext>
            </a:extLst>
          </p:cNvPr>
          <p:cNvSpPr txBox="1"/>
          <p:nvPr/>
        </p:nvSpPr>
        <p:spPr>
          <a:xfrm>
            <a:off x="641859" y="1492387"/>
            <a:ext cx="8414823" cy="1473930"/>
          </a:xfrm>
          <a:prstGeom prst="rect">
            <a:avLst/>
          </a:prstGeom>
        </p:spPr>
        <p:txBody>
          <a:bodyPr wrap="square" lIns="0" tIns="0" rIns="0" bIns="0" rtlCol="0" anchor="t">
            <a:spAutoFit/>
          </a:bodyPr>
          <a:lstStyle/>
          <a:p>
            <a:pPr algn="l">
              <a:lnSpc>
                <a:spcPts val="14000"/>
              </a:lnSpc>
            </a:pP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Metacritics</a:t>
            </a:r>
            <a:endParaRPr lang="en-US" sz="4000" i="1" dirty="0">
              <a:solidFill>
                <a:srgbClr val="FFFFFF"/>
              </a:solidFill>
              <a:latin typeface="Franklin Gothic Demi" panose="020B0703020102020204" pitchFamily="34" charset="0"/>
              <a:ea typeface="BP Imperial Bold Italics"/>
              <a:cs typeface="BP Imperial Bold Italics"/>
              <a:sym typeface="BP Imperial Bold Italics"/>
            </a:endParaRPr>
          </a:p>
        </p:txBody>
      </p:sp>
      <p:sp>
        <p:nvSpPr>
          <p:cNvPr id="22" name="TextBox 17">
            <a:extLst>
              <a:ext uri="{FF2B5EF4-FFF2-40B4-BE49-F238E27FC236}">
                <a16:creationId xmlns:a16="http://schemas.microsoft.com/office/drawing/2014/main" id="{DC7379CA-72C3-A38F-8225-349776FD2800}"/>
              </a:ext>
            </a:extLst>
          </p:cNvPr>
          <p:cNvSpPr txBox="1"/>
          <p:nvPr/>
        </p:nvSpPr>
        <p:spPr>
          <a:xfrm>
            <a:off x="457200" y="5114109"/>
            <a:ext cx="7709379" cy="1270861"/>
          </a:xfrm>
          <a:prstGeom prst="rect">
            <a:avLst/>
          </a:prstGeom>
        </p:spPr>
        <p:txBody>
          <a:bodyPr lIns="0" tIns="0" rIns="0" bIns="0" rtlCol="0" anchor="t">
            <a:spAutoFit/>
          </a:bodyPr>
          <a:lstStyle/>
          <a:p>
            <a:pPr algn="just">
              <a:lnSpc>
                <a:spcPts val="3400"/>
              </a:lnSpc>
            </a:pPr>
            <a:r>
              <a:rPr lang="es-ES" sz="2000" dirty="0">
                <a:solidFill>
                  <a:srgbClr val="FFFFFF"/>
                </a:solidFill>
                <a:latin typeface="Poppins"/>
                <a:ea typeface="Poppins"/>
                <a:cs typeface="Poppins"/>
                <a:sym typeface="Poppins"/>
              </a:rPr>
              <a:t>La categorización de </a:t>
            </a:r>
            <a:r>
              <a:rPr lang="es-ES" sz="2000" dirty="0" err="1">
                <a:solidFill>
                  <a:srgbClr val="FFFFFF"/>
                </a:solidFill>
                <a:latin typeface="Poppins"/>
                <a:ea typeface="Poppins"/>
                <a:cs typeface="Poppins"/>
                <a:sym typeface="Poppins"/>
              </a:rPr>
              <a:t>metacritics</a:t>
            </a:r>
            <a:r>
              <a:rPr lang="es-ES" sz="2000" dirty="0">
                <a:solidFill>
                  <a:srgbClr val="FFFFFF"/>
                </a:solidFill>
                <a:latin typeface="Poppins"/>
                <a:ea typeface="Poppins"/>
                <a:cs typeface="Poppins"/>
                <a:sym typeface="Poppins"/>
              </a:rPr>
              <a:t> muestra como un 80% de los videojuegos serían de tipo “Bueno” con una puntuación de entre 70-85 puntos.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2708358" y="4636361"/>
            <a:ext cx="5579642" cy="3203656"/>
            <a:chOff x="0" y="0"/>
            <a:chExt cx="12918358" cy="7254126"/>
          </a:xfrm>
        </p:grpSpPr>
        <p:sp>
          <p:nvSpPr>
            <p:cNvPr id="5" name="Freeform 5"/>
            <p:cNvSpPr/>
            <p:nvPr/>
          </p:nvSpPr>
          <p:spPr>
            <a:xfrm>
              <a:off x="0" y="0"/>
              <a:ext cx="12918357" cy="7254126"/>
            </a:xfrm>
            <a:custGeom>
              <a:avLst/>
              <a:gdLst/>
              <a:ahLst/>
              <a:cxnLst/>
              <a:rect l="l" t="t" r="r" b="b"/>
              <a:pathLst>
                <a:path w="12918357" h="7254126">
                  <a:moveTo>
                    <a:pt x="12918357" y="7254126"/>
                  </a:moveTo>
                  <a:lnTo>
                    <a:pt x="2748786" y="7254126"/>
                  </a:lnTo>
                  <a:lnTo>
                    <a:pt x="0" y="0"/>
                  </a:lnTo>
                  <a:lnTo>
                    <a:pt x="10169572" y="0"/>
                  </a:lnTo>
                  <a:lnTo>
                    <a:pt x="12918357" y="7254126"/>
                  </a:lnTo>
                  <a:close/>
                </a:path>
              </a:pathLst>
            </a:custGeom>
            <a:blipFill>
              <a:blip r:embed="rId2"/>
              <a:stretch>
                <a:fillRect t="-9360" b="-9360"/>
              </a:stretch>
            </a:blipFill>
          </p:spPr>
        </p:sp>
      </p:grpSp>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864799" y="1070604"/>
            <a:ext cx="3996163" cy="380104"/>
          </a:xfrm>
          <a:prstGeom prst="rect">
            <a:avLst/>
          </a:prstGeom>
        </p:spPr>
        <p:txBody>
          <a:bodyPr wrap="square" lIns="0" tIns="0" rIns="0" bIns="0" rtlCol="0" anchor="t">
            <a:spAutoFit/>
          </a:bodyPr>
          <a:lstStyle/>
          <a:p>
            <a:pPr algn="l">
              <a:lnSpc>
                <a:spcPts val="3545"/>
              </a:lnSpc>
            </a:pPr>
            <a:r>
              <a:rPr lang="es-ES" sz="1600" i="1" dirty="0" err="1">
                <a:solidFill>
                  <a:srgbClr val="FFFFFF"/>
                </a:solidFill>
                <a:latin typeface="BP Imperial Bold Italics"/>
                <a:ea typeface="BP Imperial Bold Italics"/>
                <a:cs typeface="BP Imperial Bold Italics"/>
                <a:sym typeface="BP Imperial Bold Italics"/>
              </a:rPr>
              <a:t>Insights</a:t>
            </a:r>
            <a:r>
              <a:rPr lang="es-ES" sz="1600" i="1" dirty="0">
                <a:solidFill>
                  <a:srgbClr val="FFFFFF"/>
                </a:solidFill>
                <a:latin typeface="BP Imperial Bold Italics"/>
                <a:ea typeface="BP Imperial Bold Italics"/>
                <a:cs typeface="BP Imperial Bold Italics"/>
                <a:sym typeface="BP Imperial Bold Italics"/>
              </a:rPr>
              <a:t> sobre el Comportamiento del Usuario</a:t>
            </a:r>
          </a:p>
        </p:txBody>
      </p:sp>
      <p:sp>
        <p:nvSpPr>
          <p:cNvPr id="9" name="TextBox 9"/>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0" name="TextBox 10"/>
          <p:cNvSpPr txBox="1"/>
          <p:nvPr/>
        </p:nvSpPr>
        <p:spPr>
          <a:xfrm>
            <a:off x="641859" y="1492387"/>
            <a:ext cx="8414823" cy="1473930"/>
          </a:xfrm>
          <a:prstGeom prst="rect">
            <a:avLst/>
          </a:prstGeom>
        </p:spPr>
        <p:txBody>
          <a:bodyPr wrap="square" lIns="0" tIns="0" rIns="0" bIns="0" rtlCol="0" anchor="t">
            <a:spAutoFit/>
          </a:bodyPr>
          <a:lstStyle/>
          <a:p>
            <a:pPr algn="l">
              <a:lnSpc>
                <a:spcPts val="14000"/>
              </a:lnSpc>
            </a:pP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Cuánto</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juegan</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los</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usuarios</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a:t>
            </a:r>
          </a:p>
        </p:txBody>
      </p:sp>
      <p:sp>
        <p:nvSpPr>
          <p:cNvPr id="14" name="TextBox 14"/>
          <p:cNvSpPr txBox="1"/>
          <p:nvPr/>
        </p:nvSpPr>
        <p:spPr>
          <a:xfrm rot="10800000">
            <a:off x="9056682" y="6434632"/>
            <a:ext cx="2341686" cy="855540"/>
          </a:xfrm>
          <a:prstGeom prst="rect">
            <a:avLst/>
          </a:prstGeom>
        </p:spPr>
        <p:txBody>
          <a:bodyPr lIns="50800" tIns="50800" rIns="50800" bIns="50800" rtlCol="0" anchor="ctr"/>
          <a:lstStyle/>
          <a:p>
            <a:pPr algn="ctr">
              <a:lnSpc>
                <a:spcPts val="2659"/>
              </a:lnSpc>
            </a:pPr>
            <a:endParaRPr/>
          </a:p>
        </p:txBody>
      </p:sp>
      <p:sp>
        <p:nvSpPr>
          <p:cNvPr id="16" name="Freeform 16"/>
          <p:cNvSpPr/>
          <p:nvPr/>
        </p:nvSpPr>
        <p:spPr>
          <a:xfrm flipH="1">
            <a:off x="7009881" y="7398846"/>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flipH="1">
            <a:off x="12860342" y="-1521432"/>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rot="2700000">
            <a:off x="12430700" y="7552056"/>
            <a:ext cx="739765" cy="739765"/>
          </a:xfrm>
          <a:custGeom>
            <a:avLst/>
            <a:gdLst/>
            <a:ahLst/>
            <a:cxnLst/>
            <a:rect l="l" t="t" r="r" b="b"/>
            <a:pathLst>
              <a:path w="739765" h="739765">
                <a:moveTo>
                  <a:pt x="0" y="0"/>
                </a:moveTo>
                <a:lnTo>
                  <a:pt x="739765" y="0"/>
                </a:lnTo>
                <a:lnTo>
                  <a:pt x="739765" y="739766"/>
                </a:lnTo>
                <a:lnTo>
                  <a:pt x="0" y="7397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rot="2700000">
            <a:off x="13263891" y="7626248"/>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p:cNvSpPr/>
          <p:nvPr/>
        </p:nvSpPr>
        <p:spPr>
          <a:xfrm rot="2700000">
            <a:off x="6922923" y="1207130"/>
            <a:ext cx="739765" cy="739765"/>
          </a:xfrm>
          <a:custGeom>
            <a:avLst/>
            <a:gdLst/>
            <a:ahLst/>
            <a:cxnLst/>
            <a:rect l="l" t="t" r="r" b="b"/>
            <a:pathLst>
              <a:path w="739765" h="739765">
                <a:moveTo>
                  <a:pt x="0" y="0"/>
                </a:moveTo>
                <a:lnTo>
                  <a:pt x="739765" y="0"/>
                </a:lnTo>
                <a:lnTo>
                  <a:pt x="739765" y="739765"/>
                </a:lnTo>
                <a:lnTo>
                  <a:pt x="0" y="7397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rot="2700000">
            <a:off x="6302452" y="1266996"/>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11">
            <a:extLst>
              <a:ext uri="{FF2B5EF4-FFF2-40B4-BE49-F238E27FC236}">
                <a16:creationId xmlns:a16="http://schemas.microsoft.com/office/drawing/2014/main" id="{2334F75D-B8B8-8EED-33F3-9B401074D356}"/>
              </a:ext>
            </a:extLst>
          </p:cNvPr>
          <p:cNvSpPr txBox="1"/>
          <p:nvPr/>
        </p:nvSpPr>
        <p:spPr>
          <a:xfrm>
            <a:off x="7815899" y="3588083"/>
            <a:ext cx="6357301" cy="1270861"/>
          </a:xfrm>
          <a:prstGeom prst="rect">
            <a:avLst/>
          </a:prstGeom>
        </p:spPr>
        <p:txBody>
          <a:bodyPr wrap="square" lIns="0" tIns="0" rIns="0" bIns="0" rtlCol="0" anchor="t">
            <a:spAutoFit/>
          </a:bodyPr>
          <a:lstStyle/>
          <a:p>
            <a:pPr algn="just">
              <a:lnSpc>
                <a:spcPts val="3400"/>
              </a:lnSpc>
            </a:pPr>
            <a:r>
              <a:rPr lang="es-ES" sz="2000" dirty="0">
                <a:solidFill>
                  <a:srgbClr val="FFFFFF"/>
                </a:solidFill>
                <a:latin typeface="Poppins"/>
                <a:ea typeface="Poppins"/>
                <a:cs typeface="Poppins"/>
                <a:sym typeface="Poppins"/>
              </a:rPr>
              <a:t>Los juegos de rating entre 3 y 4 concentra la mayoría de usuarios que juegan en un promedio menor a 25 horas </a:t>
            </a:r>
          </a:p>
        </p:txBody>
      </p:sp>
      <p:sp>
        <p:nvSpPr>
          <p:cNvPr id="8" name="Rectángulo 7">
            <a:extLst>
              <a:ext uri="{FF2B5EF4-FFF2-40B4-BE49-F238E27FC236}">
                <a16:creationId xmlns:a16="http://schemas.microsoft.com/office/drawing/2014/main" id="{4151BFE3-D3FB-BC09-7435-15FA4701C958}"/>
              </a:ext>
            </a:extLst>
          </p:cNvPr>
          <p:cNvSpPr/>
          <p:nvPr/>
        </p:nvSpPr>
        <p:spPr>
          <a:xfrm>
            <a:off x="175976" y="3189086"/>
            <a:ext cx="7327468" cy="5090776"/>
          </a:xfrm>
          <a:prstGeom prst="rect">
            <a:avLst/>
          </a:prstGeom>
          <a:solidFill>
            <a:srgbClr val="79579F">
              <a:alpha val="67000"/>
            </a:srgbClr>
          </a:solidFill>
          <a:ln>
            <a:noFill/>
          </a:ln>
          <a:effectLst>
            <a:outerShdw blurRad="50800" dist="50800" dir="5400000" algn="ctr" rotWithShape="0">
              <a:srgbClr val="000000">
                <a:alpha val="8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Imagen 10">
            <a:extLst>
              <a:ext uri="{FF2B5EF4-FFF2-40B4-BE49-F238E27FC236}">
                <a16:creationId xmlns:a16="http://schemas.microsoft.com/office/drawing/2014/main" id="{1936E750-FE35-49D7-68E2-007E4F19721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9204" y="3522877"/>
            <a:ext cx="7640606" cy="45843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864799" y="1070604"/>
            <a:ext cx="3996163" cy="380104"/>
          </a:xfrm>
          <a:prstGeom prst="rect">
            <a:avLst/>
          </a:prstGeom>
        </p:spPr>
        <p:txBody>
          <a:bodyPr wrap="square" lIns="0" tIns="0" rIns="0" bIns="0" rtlCol="0" anchor="t">
            <a:spAutoFit/>
          </a:bodyPr>
          <a:lstStyle/>
          <a:p>
            <a:pPr algn="l">
              <a:lnSpc>
                <a:spcPts val="3545"/>
              </a:lnSpc>
            </a:pPr>
            <a:r>
              <a:rPr lang="es-ES" sz="1600" i="1" dirty="0" err="1">
                <a:solidFill>
                  <a:srgbClr val="FFFFFF"/>
                </a:solidFill>
                <a:latin typeface="BP Imperial Bold Italics"/>
                <a:ea typeface="BP Imperial Bold Italics"/>
                <a:cs typeface="BP Imperial Bold Italics"/>
                <a:sym typeface="BP Imperial Bold Italics"/>
              </a:rPr>
              <a:t>Insights</a:t>
            </a:r>
            <a:r>
              <a:rPr lang="es-ES" sz="1600" i="1" dirty="0">
                <a:solidFill>
                  <a:srgbClr val="FFFFFF"/>
                </a:solidFill>
                <a:latin typeface="BP Imperial Bold Italics"/>
                <a:ea typeface="BP Imperial Bold Italics"/>
                <a:cs typeface="BP Imperial Bold Italics"/>
                <a:sym typeface="BP Imperial Bold Italics"/>
              </a:rPr>
              <a:t> sobre el Comportamiento del Usuario</a:t>
            </a:r>
          </a:p>
        </p:txBody>
      </p:sp>
      <p:sp>
        <p:nvSpPr>
          <p:cNvPr id="9" name="TextBox 9"/>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0" name="TextBox 10"/>
          <p:cNvSpPr txBox="1"/>
          <p:nvPr/>
        </p:nvSpPr>
        <p:spPr>
          <a:xfrm>
            <a:off x="641859" y="1492387"/>
            <a:ext cx="8414823" cy="1473930"/>
          </a:xfrm>
          <a:prstGeom prst="rect">
            <a:avLst/>
          </a:prstGeom>
        </p:spPr>
        <p:txBody>
          <a:bodyPr wrap="square" lIns="0" tIns="0" rIns="0" bIns="0" rtlCol="0" anchor="t">
            <a:spAutoFit/>
          </a:bodyPr>
          <a:lstStyle/>
          <a:p>
            <a:pPr algn="l">
              <a:lnSpc>
                <a:spcPts val="14000"/>
              </a:lnSpc>
            </a:pP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Cuánto</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juegan</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los</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usuarios</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a:t>
            </a:r>
          </a:p>
        </p:txBody>
      </p:sp>
      <p:sp>
        <p:nvSpPr>
          <p:cNvPr id="11" name="TextBox 11"/>
          <p:cNvSpPr txBox="1"/>
          <p:nvPr/>
        </p:nvSpPr>
        <p:spPr>
          <a:xfrm>
            <a:off x="7815899" y="3588083"/>
            <a:ext cx="6357301" cy="1270861"/>
          </a:xfrm>
          <a:prstGeom prst="rect">
            <a:avLst/>
          </a:prstGeom>
        </p:spPr>
        <p:txBody>
          <a:bodyPr wrap="square" lIns="0" tIns="0" rIns="0" bIns="0" rtlCol="0" anchor="t">
            <a:spAutoFit/>
          </a:bodyPr>
          <a:lstStyle/>
          <a:p>
            <a:pPr algn="just">
              <a:lnSpc>
                <a:spcPts val="3400"/>
              </a:lnSpc>
            </a:pPr>
            <a:r>
              <a:rPr lang="es-ES" sz="2000" dirty="0">
                <a:solidFill>
                  <a:srgbClr val="FFFFFF"/>
                </a:solidFill>
                <a:latin typeface="Poppins"/>
                <a:ea typeface="Poppins"/>
                <a:cs typeface="Poppins"/>
                <a:sym typeface="Poppins"/>
              </a:rPr>
              <a:t>Los juegos de rating entre 3 y 4 concentra la mayoría de usuarios que juegan en un promedio menor a 25 horas </a:t>
            </a:r>
          </a:p>
        </p:txBody>
      </p:sp>
      <p:sp>
        <p:nvSpPr>
          <p:cNvPr id="14" name="TextBox 14"/>
          <p:cNvSpPr txBox="1"/>
          <p:nvPr/>
        </p:nvSpPr>
        <p:spPr>
          <a:xfrm rot="10800000">
            <a:off x="9056682" y="6434632"/>
            <a:ext cx="2341686" cy="855540"/>
          </a:xfrm>
          <a:prstGeom prst="rect">
            <a:avLst/>
          </a:prstGeom>
        </p:spPr>
        <p:txBody>
          <a:bodyPr lIns="50800" tIns="50800" rIns="50800" bIns="50800" rtlCol="0" anchor="ctr"/>
          <a:lstStyle/>
          <a:p>
            <a:pPr algn="ctr">
              <a:lnSpc>
                <a:spcPts val="2659"/>
              </a:lnSpc>
            </a:pPr>
            <a:endParaRPr/>
          </a:p>
        </p:txBody>
      </p:sp>
      <p:sp>
        <p:nvSpPr>
          <p:cNvPr id="16" name="Freeform 16"/>
          <p:cNvSpPr/>
          <p:nvPr/>
        </p:nvSpPr>
        <p:spPr>
          <a:xfrm flipH="1">
            <a:off x="7009881" y="7398846"/>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flipH="1">
            <a:off x="12860342" y="-1521432"/>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Freeform 18"/>
          <p:cNvSpPr/>
          <p:nvPr/>
        </p:nvSpPr>
        <p:spPr>
          <a:xfrm rot="2700000">
            <a:off x="12430700" y="7552056"/>
            <a:ext cx="739765" cy="739765"/>
          </a:xfrm>
          <a:custGeom>
            <a:avLst/>
            <a:gdLst/>
            <a:ahLst/>
            <a:cxnLst/>
            <a:rect l="l" t="t" r="r" b="b"/>
            <a:pathLst>
              <a:path w="739765" h="739765">
                <a:moveTo>
                  <a:pt x="0" y="0"/>
                </a:moveTo>
                <a:lnTo>
                  <a:pt x="739765" y="0"/>
                </a:lnTo>
                <a:lnTo>
                  <a:pt x="739765" y="739766"/>
                </a:lnTo>
                <a:lnTo>
                  <a:pt x="0" y="7397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rot="2700000">
            <a:off x="13263891" y="7626248"/>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p:cNvSpPr/>
          <p:nvPr/>
        </p:nvSpPr>
        <p:spPr>
          <a:xfrm rot="2700000">
            <a:off x="6922923" y="1207130"/>
            <a:ext cx="739765" cy="739765"/>
          </a:xfrm>
          <a:custGeom>
            <a:avLst/>
            <a:gdLst/>
            <a:ahLst/>
            <a:cxnLst/>
            <a:rect l="l" t="t" r="r" b="b"/>
            <a:pathLst>
              <a:path w="739765" h="739765">
                <a:moveTo>
                  <a:pt x="0" y="0"/>
                </a:moveTo>
                <a:lnTo>
                  <a:pt x="739765" y="0"/>
                </a:lnTo>
                <a:lnTo>
                  <a:pt x="739765" y="739765"/>
                </a:lnTo>
                <a:lnTo>
                  <a:pt x="0" y="7397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rot="2700000">
            <a:off x="6302452" y="1266996"/>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aphicFrame>
        <p:nvGraphicFramePr>
          <p:cNvPr id="12" name="Tabla 11">
            <a:extLst>
              <a:ext uri="{FF2B5EF4-FFF2-40B4-BE49-F238E27FC236}">
                <a16:creationId xmlns:a16="http://schemas.microsoft.com/office/drawing/2014/main" id="{2C79279C-9D61-B37E-5F44-007F5A72C726}"/>
              </a:ext>
            </a:extLst>
          </p:cNvPr>
          <p:cNvGraphicFramePr>
            <a:graphicFrameLocks noGrp="1"/>
          </p:cNvGraphicFramePr>
          <p:nvPr>
            <p:extLst>
              <p:ext uri="{D42A27DB-BD31-4B8C-83A1-F6EECF244321}">
                <p14:modId xmlns:p14="http://schemas.microsoft.com/office/powerpoint/2010/main" val="262557157"/>
              </p:ext>
            </p:extLst>
          </p:nvPr>
        </p:nvGraphicFramePr>
        <p:xfrm>
          <a:off x="7883798" y="5179179"/>
          <a:ext cx="4512105" cy="2317092"/>
        </p:xfrm>
        <a:graphic>
          <a:graphicData uri="http://schemas.openxmlformats.org/drawingml/2006/table">
            <a:tbl>
              <a:tblPr firstRow="1" bandRow="1">
                <a:tableStyleId>{2D5ABB26-0587-4C30-8999-92F81FD0307C}</a:tableStyleId>
              </a:tblPr>
              <a:tblGrid>
                <a:gridCol w="1562562">
                  <a:extLst>
                    <a:ext uri="{9D8B030D-6E8A-4147-A177-3AD203B41FA5}">
                      <a16:colId xmlns:a16="http://schemas.microsoft.com/office/drawing/2014/main" val="136958702"/>
                    </a:ext>
                  </a:extLst>
                </a:gridCol>
                <a:gridCol w="1599139">
                  <a:extLst>
                    <a:ext uri="{9D8B030D-6E8A-4147-A177-3AD203B41FA5}">
                      <a16:colId xmlns:a16="http://schemas.microsoft.com/office/drawing/2014/main" val="3067709851"/>
                    </a:ext>
                  </a:extLst>
                </a:gridCol>
                <a:gridCol w="1350404">
                  <a:extLst>
                    <a:ext uri="{9D8B030D-6E8A-4147-A177-3AD203B41FA5}">
                      <a16:colId xmlns:a16="http://schemas.microsoft.com/office/drawing/2014/main" val="3472993749"/>
                    </a:ext>
                  </a:extLst>
                </a:gridCol>
              </a:tblGrid>
              <a:tr h="195713">
                <a:tc>
                  <a:txBody>
                    <a:bodyPr/>
                    <a:lstStyle/>
                    <a:p>
                      <a:pPr algn="ctr"/>
                      <a:r>
                        <a:rPr lang="es-ES" sz="1400" kern="1200" dirty="0" err="1">
                          <a:solidFill>
                            <a:srgbClr val="FFFFFF"/>
                          </a:solidFill>
                          <a:latin typeface="Poppins"/>
                          <a:cs typeface="Poppins"/>
                        </a:rPr>
                        <a:t>Name</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err="1">
                          <a:solidFill>
                            <a:srgbClr val="FFFFFF"/>
                          </a:solidFill>
                          <a:latin typeface="Poppins"/>
                          <a:cs typeface="Poppins"/>
                        </a:rPr>
                        <a:t>Playtime</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rating</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28044617"/>
                  </a:ext>
                </a:extLst>
              </a:tr>
              <a:tr h="346261">
                <a:tc>
                  <a:txBody>
                    <a:bodyPr/>
                    <a:lstStyle/>
                    <a:p>
                      <a:pPr algn="ctr"/>
                      <a:r>
                        <a:rPr lang="es-ES" sz="1400" kern="1200" dirty="0">
                          <a:solidFill>
                            <a:srgbClr val="FFFFFF"/>
                          </a:solidFill>
                          <a:latin typeface="Poppins"/>
                          <a:cs typeface="Poppins"/>
                        </a:rPr>
                        <a:t>Persona 5 </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105</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4.36</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62282848"/>
                  </a:ext>
                </a:extLst>
              </a:tr>
              <a:tr h="195713">
                <a:tc>
                  <a:txBody>
                    <a:bodyPr/>
                    <a:lstStyle/>
                    <a:p>
                      <a:pPr algn="ctr"/>
                      <a:r>
                        <a:rPr lang="es-ES" sz="1400" kern="1200" dirty="0" err="1">
                          <a:solidFill>
                            <a:srgbClr val="FFFFFF"/>
                          </a:solidFill>
                          <a:latin typeface="Poppins"/>
                          <a:cs typeface="Poppins"/>
                        </a:rPr>
                        <a:t>Roblox</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173</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3.24</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05934874"/>
                  </a:ext>
                </a:extLst>
              </a:tr>
              <a:tr h="346261">
                <a:tc>
                  <a:txBody>
                    <a:bodyPr/>
                    <a:lstStyle/>
                    <a:p>
                      <a:pPr algn="ctr"/>
                      <a:r>
                        <a:rPr lang="es-ES" sz="1400" kern="1200" dirty="0" err="1">
                          <a:solidFill>
                            <a:srgbClr val="FFFFFF"/>
                          </a:solidFill>
                          <a:latin typeface="Poppins"/>
                          <a:cs typeface="Poppins"/>
                        </a:rPr>
                        <a:t>Ashesh</a:t>
                      </a:r>
                      <a:r>
                        <a:rPr lang="es-ES" sz="1400" kern="1200" dirty="0">
                          <a:solidFill>
                            <a:srgbClr val="FFFFFF"/>
                          </a:solidFill>
                          <a:latin typeface="Poppins"/>
                          <a:cs typeface="Poppins"/>
                        </a:rPr>
                        <a:t> Cricket</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130</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3.21</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49177839"/>
                  </a:ext>
                </a:extLst>
              </a:tr>
              <a:tr h="496810">
                <a:tc>
                  <a:txBody>
                    <a:bodyPr/>
                    <a:lstStyle/>
                    <a:p>
                      <a:pPr algn="ctr"/>
                      <a:r>
                        <a:rPr lang="en-US" sz="1400" kern="1200" dirty="0">
                          <a:solidFill>
                            <a:srgbClr val="FFFFFF"/>
                          </a:solidFill>
                          <a:latin typeface="Poppins"/>
                          <a:cs typeface="Poppins"/>
                        </a:rPr>
                        <a:t>Akash: Path of the Five</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n-US" sz="1400" kern="1200" dirty="0">
                          <a:solidFill>
                            <a:srgbClr val="FFFFFF"/>
                          </a:solidFill>
                          <a:latin typeface="Poppins"/>
                          <a:cs typeface="Poppins"/>
                        </a:rPr>
                        <a:t>100</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0.00</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607061124"/>
                  </a:ext>
                </a:extLst>
              </a:tr>
              <a:tr h="496810">
                <a:tc>
                  <a:txBody>
                    <a:bodyPr/>
                    <a:lstStyle/>
                    <a:p>
                      <a:pPr algn="ctr"/>
                      <a:r>
                        <a:rPr lang="en-US" sz="1400" kern="1200" dirty="0">
                          <a:solidFill>
                            <a:srgbClr val="FFFFFF"/>
                          </a:solidFill>
                          <a:latin typeface="Poppins"/>
                          <a:cs typeface="Poppins"/>
                        </a:rPr>
                        <a:t>Duck Life: Battle </a:t>
                      </a:r>
                      <a:endParaRPr lang="es-ES" sz="1400" kern="1200" dirty="0">
                        <a:solidFill>
                          <a:srgbClr val="FFFFFF"/>
                        </a:solidFill>
                        <a:latin typeface="Poppins"/>
                        <a:cs typeface="Poppins"/>
                      </a:endParaRP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186</a:t>
                      </a:r>
                    </a:p>
                  </a:txBody>
                  <a:tcPr>
                    <a:lnL>
                      <a:noFill/>
                    </a:lnL>
                    <a:lnR>
                      <a:noFill/>
                    </a:lnR>
                    <a:lnT>
                      <a:noFill/>
                    </a:lnT>
                    <a:lnB>
                      <a:noFill/>
                    </a:lnB>
                    <a:lnTlToBr w="12700" cmpd="sng">
                      <a:noFill/>
                      <a:prstDash val="solid"/>
                    </a:lnTlToBr>
                    <a:lnBlToTr w="12700" cmpd="sng">
                      <a:noFill/>
                      <a:prstDash val="solid"/>
                    </a:lnBlToTr>
                    <a:noFill/>
                  </a:tcPr>
                </a:tc>
                <a:tc>
                  <a:txBody>
                    <a:bodyPr/>
                    <a:lstStyle/>
                    <a:p>
                      <a:pPr algn="ctr"/>
                      <a:r>
                        <a:rPr lang="es-ES" sz="1400" kern="1200" dirty="0">
                          <a:solidFill>
                            <a:srgbClr val="FFFFFF"/>
                          </a:solidFill>
                          <a:latin typeface="Poppins"/>
                          <a:cs typeface="Poppins"/>
                        </a:rPr>
                        <a:t>0.00</a:t>
                      </a: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12159960"/>
                  </a:ext>
                </a:extLst>
              </a:tr>
            </a:tbl>
          </a:graphicData>
        </a:graphic>
      </p:graphicFrame>
      <p:grpSp>
        <p:nvGrpSpPr>
          <p:cNvPr id="23" name="Group 4">
            <a:extLst>
              <a:ext uri="{FF2B5EF4-FFF2-40B4-BE49-F238E27FC236}">
                <a16:creationId xmlns:a16="http://schemas.microsoft.com/office/drawing/2014/main" id="{256E7835-C90A-76C6-598F-EAB3A0164E7E}"/>
              </a:ext>
            </a:extLst>
          </p:cNvPr>
          <p:cNvGrpSpPr/>
          <p:nvPr/>
        </p:nvGrpSpPr>
        <p:grpSpPr>
          <a:xfrm>
            <a:off x="12708358" y="4636361"/>
            <a:ext cx="5579642" cy="3203656"/>
            <a:chOff x="0" y="0"/>
            <a:chExt cx="12918358" cy="7254126"/>
          </a:xfrm>
        </p:grpSpPr>
        <p:sp>
          <p:nvSpPr>
            <p:cNvPr id="24" name="Freeform 5">
              <a:extLst>
                <a:ext uri="{FF2B5EF4-FFF2-40B4-BE49-F238E27FC236}">
                  <a16:creationId xmlns:a16="http://schemas.microsoft.com/office/drawing/2014/main" id="{443E7B40-1C60-3F1C-C5C8-B7595A430DD4}"/>
                </a:ext>
              </a:extLst>
            </p:cNvPr>
            <p:cNvSpPr/>
            <p:nvPr/>
          </p:nvSpPr>
          <p:spPr>
            <a:xfrm>
              <a:off x="0" y="0"/>
              <a:ext cx="12918357" cy="7254126"/>
            </a:xfrm>
            <a:custGeom>
              <a:avLst/>
              <a:gdLst/>
              <a:ahLst/>
              <a:cxnLst/>
              <a:rect l="l" t="t" r="r" b="b"/>
              <a:pathLst>
                <a:path w="12918357" h="7254126">
                  <a:moveTo>
                    <a:pt x="12918357" y="7254126"/>
                  </a:moveTo>
                  <a:lnTo>
                    <a:pt x="2748786" y="7254126"/>
                  </a:lnTo>
                  <a:lnTo>
                    <a:pt x="0" y="0"/>
                  </a:lnTo>
                  <a:lnTo>
                    <a:pt x="10169572" y="0"/>
                  </a:lnTo>
                  <a:lnTo>
                    <a:pt x="12918357" y="7254126"/>
                  </a:lnTo>
                  <a:close/>
                </a:path>
              </a:pathLst>
            </a:custGeom>
            <a:blipFill>
              <a:blip r:embed="rId13"/>
              <a:stretch>
                <a:fillRect t="-9360" b="-9360"/>
              </a:stretch>
            </a:blipFill>
          </p:spPr>
        </p:sp>
      </p:grpSp>
      <p:sp>
        <p:nvSpPr>
          <p:cNvPr id="28" name="CuadroTexto 27">
            <a:extLst>
              <a:ext uri="{FF2B5EF4-FFF2-40B4-BE49-F238E27FC236}">
                <a16:creationId xmlns:a16="http://schemas.microsoft.com/office/drawing/2014/main" id="{DBD0CDCE-1624-F997-7CE6-7DEADA09BB6A}"/>
              </a:ext>
            </a:extLst>
          </p:cNvPr>
          <p:cNvSpPr txBox="1"/>
          <p:nvPr/>
        </p:nvSpPr>
        <p:spPr>
          <a:xfrm>
            <a:off x="1528221" y="8279862"/>
            <a:ext cx="11795455" cy="400110"/>
          </a:xfrm>
          <a:prstGeom prst="rect">
            <a:avLst/>
          </a:prstGeom>
          <a:noFill/>
        </p:spPr>
        <p:txBody>
          <a:bodyPr wrap="square">
            <a:spAutoFit/>
          </a:bodyPr>
          <a:lstStyle/>
          <a:p>
            <a:endParaRPr lang="es-ES" sz="2000" dirty="0">
              <a:solidFill>
                <a:srgbClr val="FFFFFF"/>
              </a:solidFill>
              <a:latin typeface="Poppins"/>
              <a:cs typeface="Poppins"/>
            </a:endParaRPr>
          </a:p>
        </p:txBody>
      </p:sp>
      <p:sp>
        <p:nvSpPr>
          <p:cNvPr id="8" name="Rectángulo 7">
            <a:extLst>
              <a:ext uri="{FF2B5EF4-FFF2-40B4-BE49-F238E27FC236}">
                <a16:creationId xmlns:a16="http://schemas.microsoft.com/office/drawing/2014/main" id="{EF538863-CB7D-726E-0A69-AD64C53F7E85}"/>
              </a:ext>
            </a:extLst>
          </p:cNvPr>
          <p:cNvSpPr/>
          <p:nvPr/>
        </p:nvSpPr>
        <p:spPr>
          <a:xfrm>
            <a:off x="175976" y="3189086"/>
            <a:ext cx="7327468" cy="5090776"/>
          </a:xfrm>
          <a:prstGeom prst="rect">
            <a:avLst/>
          </a:prstGeom>
          <a:solidFill>
            <a:srgbClr val="79579F">
              <a:alpha val="67000"/>
            </a:srgbClr>
          </a:solidFill>
          <a:ln>
            <a:noFill/>
          </a:ln>
          <a:effectLst>
            <a:outerShdw blurRad="50800" dist="50800" dir="5400000" algn="ctr" rotWithShape="0">
              <a:srgbClr val="000000">
                <a:alpha val="8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Imagen 4">
            <a:extLst>
              <a:ext uri="{FF2B5EF4-FFF2-40B4-BE49-F238E27FC236}">
                <a16:creationId xmlns:a16="http://schemas.microsoft.com/office/drawing/2014/main" id="{07440111-6E70-D438-1B7D-8FE87BAE168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7568" y="3656001"/>
            <a:ext cx="7640606" cy="4584363"/>
          </a:xfrm>
          <a:prstGeom prst="rect">
            <a:avLst/>
          </a:prstGeom>
        </p:spPr>
      </p:pic>
    </p:spTree>
    <p:extLst>
      <p:ext uri="{BB962C8B-B14F-4D97-AF65-F5344CB8AC3E}">
        <p14:creationId xmlns:p14="http://schemas.microsoft.com/office/powerpoint/2010/main" val="3072786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864799" y="1070604"/>
            <a:ext cx="3996163" cy="380104"/>
          </a:xfrm>
          <a:prstGeom prst="rect">
            <a:avLst/>
          </a:prstGeom>
        </p:spPr>
        <p:txBody>
          <a:bodyPr wrap="square" lIns="0" tIns="0" rIns="0" bIns="0" rtlCol="0" anchor="t">
            <a:spAutoFit/>
          </a:bodyPr>
          <a:lstStyle/>
          <a:p>
            <a:pPr algn="l">
              <a:lnSpc>
                <a:spcPts val="3545"/>
              </a:lnSpc>
            </a:pPr>
            <a:r>
              <a:rPr lang="es-ES" sz="1600" i="1" dirty="0" err="1">
                <a:solidFill>
                  <a:srgbClr val="FFFFFF"/>
                </a:solidFill>
                <a:latin typeface="BP Imperial Bold Italics"/>
                <a:ea typeface="BP Imperial Bold Italics"/>
                <a:cs typeface="BP Imperial Bold Italics"/>
                <a:sym typeface="BP Imperial Bold Italics"/>
              </a:rPr>
              <a:t>Insights</a:t>
            </a:r>
            <a:r>
              <a:rPr lang="es-ES" sz="1600" i="1" dirty="0">
                <a:solidFill>
                  <a:srgbClr val="FFFFFF"/>
                </a:solidFill>
                <a:latin typeface="BP Imperial Bold Italics"/>
                <a:ea typeface="BP Imperial Bold Italics"/>
                <a:cs typeface="BP Imperial Bold Italics"/>
                <a:sym typeface="BP Imperial Bold Italics"/>
              </a:rPr>
              <a:t> sobre el Comportamiento del Usuario</a:t>
            </a:r>
          </a:p>
        </p:txBody>
      </p:sp>
      <p:sp>
        <p:nvSpPr>
          <p:cNvPr id="9" name="TextBox 9"/>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0" name="TextBox 10"/>
          <p:cNvSpPr txBox="1"/>
          <p:nvPr/>
        </p:nvSpPr>
        <p:spPr>
          <a:xfrm>
            <a:off x="641859" y="1492387"/>
            <a:ext cx="8414823" cy="1473930"/>
          </a:xfrm>
          <a:prstGeom prst="rect">
            <a:avLst/>
          </a:prstGeom>
        </p:spPr>
        <p:txBody>
          <a:bodyPr wrap="square" lIns="0" tIns="0" rIns="0" bIns="0" rtlCol="0" anchor="t">
            <a:spAutoFit/>
          </a:bodyPr>
          <a:lstStyle/>
          <a:p>
            <a:pPr algn="l">
              <a:lnSpc>
                <a:spcPts val="14000"/>
              </a:lnSpc>
            </a:pP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Géneros</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más</a:t>
            </a:r>
            <a:r>
              <a:rPr lang="en-US" sz="4000" i="1" dirty="0">
                <a:solidFill>
                  <a:srgbClr val="FFFFFF"/>
                </a:solidFill>
                <a:latin typeface="Franklin Gothic Demi" panose="020B0703020102020204" pitchFamily="34" charset="0"/>
                <a:ea typeface="BP Imperial Bold Italics"/>
                <a:cs typeface="BP Imperial Bold Italics"/>
                <a:sym typeface="BP Imperial Bold Italics"/>
              </a:rPr>
              <a:t> </a:t>
            </a:r>
            <a:r>
              <a:rPr lang="en-US" sz="4000" i="1" dirty="0" err="1">
                <a:solidFill>
                  <a:srgbClr val="FFFFFF"/>
                </a:solidFill>
                <a:latin typeface="Franklin Gothic Demi" panose="020B0703020102020204" pitchFamily="34" charset="0"/>
                <a:ea typeface="BP Imperial Bold Italics"/>
                <a:cs typeface="BP Imperial Bold Italics"/>
                <a:sym typeface="BP Imperial Bold Italics"/>
              </a:rPr>
              <a:t>frecuentes</a:t>
            </a:r>
            <a:endParaRPr lang="en-US" sz="4000" i="1" dirty="0">
              <a:solidFill>
                <a:srgbClr val="FFFFFF"/>
              </a:solidFill>
              <a:latin typeface="Franklin Gothic Demi" panose="020B0703020102020204" pitchFamily="34" charset="0"/>
              <a:ea typeface="BP Imperial Bold Italics"/>
              <a:cs typeface="BP Imperial Bold Italics"/>
              <a:sym typeface="BP Imperial Bold Italics"/>
            </a:endParaRPr>
          </a:p>
        </p:txBody>
      </p:sp>
      <p:sp>
        <p:nvSpPr>
          <p:cNvPr id="16" name="Freeform 16"/>
          <p:cNvSpPr/>
          <p:nvPr/>
        </p:nvSpPr>
        <p:spPr>
          <a:xfrm flipH="1">
            <a:off x="7009881" y="7398846"/>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flipH="1">
            <a:off x="12860342" y="-1521432"/>
            <a:ext cx="2975126" cy="3718908"/>
          </a:xfrm>
          <a:custGeom>
            <a:avLst/>
            <a:gdLst/>
            <a:ahLst/>
            <a:cxnLst/>
            <a:rect l="l" t="t" r="r" b="b"/>
            <a:pathLst>
              <a:path w="2975126" h="3718908">
                <a:moveTo>
                  <a:pt x="2975126" y="0"/>
                </a:moveTo>
                <a:lnTo>
                  <a:pt x="0" y="0"/>
                </a:lnTo>
                <a:lnTo>
                  <a:pt x="0" y="3718908"/>
                </a:lnTo>
                <a:lnTo>
                  <a:pt x="2975126" y="3718908"/>
                </a:lnTo>
                <a:lnTo>
                  <a:pt x="2975126"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rot="2700000">
            <a:off x="12430700" y="7552056"/>
            <a:ext cx="739765" cy="739765"/>
          </a:xfrm>
          <a:custGeom>
            <a:avLst/>
            <a:gdLst/>
            <a:ahLst/>
            <a:cxnLst/>
            <a:rect l="l" t="t" r="r" b="b"/>
            <a:pathLst>
              <a:path w="739765" h="739765">
                <a:moveTo>
                  <a:pt x="0" y="0"/>
                </a:moveTo>
                <a:lnTo>
                  <a:pt x="739765" y="0"/>
                </a:lnTo>
                <a:lnTo>
                  <a:pt x="739765" y="739766"/>
                </a:lnTo>
                <a:lnTo>
                  <a:pt x="0" y="7397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rot="2700000">
            <a:off x="13263891" y="7626248"/>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rot="2700000">
            <a:off x="6922923" y="1207130"/>
            <a:ext cx="739765" cy="739765"/>
          </a:xfrm>
          <a:custGeom>
            <a:avLst/>
            <a:gdLst/>
            <a:ahLst/>
            <a:cxnLst/>
            <a:rect l="l" t="t" r="r" b="b"/>
            <a:pathLst>
              <a:path w="739765" h="739765">
                <a:moveTo>
                  <a:pt x="0" y="0"/>
                </a:moveTo>
                <a:lnTo>
                  <a:pt x="739765" y="0"/>
                </a:lnTo>
                <a:lnTo>
                  <a:pt x="739765" y="739765"/>
                </a:lnTo>
                <a:lnTo>
                  <a:pt x="0" y="7397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rot="2700000">
            <a:off x="6302452" y="1266996"/>
            <a:ext cx="476029" cy="476029"/>
          </a:xfrm>
          <a:custGeom>
            <a:avLst/>
            <a:gdLst/>
            <a:ahLst/>
            <a:cxnLst/>
            <a:rect l="l" t="t" r="r" b="b"/>
            <a:pathLst>
              <a:path w="476029" h="476029">
                <a:moveTo>
                  <a:pt x="0" y="0"/>
                </a:moveTo>
                <a:lnTo>
                  <a:pt x="476029" y="0"/>
                </a:lnTo>
                <a:lnTo>
                  <a:pt x="476029" y="476029"/>
                </a:lnTo>
                <a:lnTo>
                  <a:pt x="0" y="4760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aphicFrame>
        <p:nvGraphicFramePr>
          <p:cNvPr id="25" name="Gráfico 24">
            <a:extLst>
              <a:ext uri="{FF2B5EF4-FFF2-40B4-BE49-F238E27FC236}">
                <a16:creationId xmlns:a16="http://schemas.microsoft.com/office/drawing/2014/main" id="{8C30626B-CE52-14B2-BA15-3B7EEC20351F}"/>
              </a:ext>
            </a:extLst>
          </p:cNvPr>
          <p:cNvGraphicFramePr/>
          <p:nvPr>
            <p:extLst>
              <p:ext uri="{D42A27DB-BD31-4B8C-83A1-F6EECF244321}">
                <p14:modId xmlns:p14="http://schemas.microsoft.com/office/powerpoint/2010/main" val="4186016576"/>
              </p:ext>
            </p:extLst>
          </p:nvPr>
        </p:nvGraphicFramePr>
        <p:xfrm>
          <a:off x="655714" y="3542421"/>
          <a:ext cx="9780628" cy="5587003"/>
        </p:xfrm>
        <a:graphic>
          <a:graphicData uri="http://schemas.openxmlformats.org/drawingml/2006/chart">
            <c:chart xmlns:c="http://schemas.openxmlformats.org/drawingml/2006/chart" xmlns:r="http://schemas.openxmlformats.org/officeDocument/2006/relationships" r:id="rId12"/>
          </a:graphicData>
        </a:graphic>
      </p:graphicFrame>
      <p:sp>
        <p:nvSpPr>
          <p:cNvPr id="29" name="CuadroTexto 28">
            <a:extLst>
              <a:ext uri="{FF2B5EF4-FFF2-40B4-BE49-F238E27FC236}">
                <a16:creationId xmlns:a16="http://schemas.microsoft.com/office/drawing/2014/main" id="{964E4219-C836-A7E5-C55B-4924E97AA33F}"/>
              </a:ext>
            </a:extLst>
          </p:cNvPr>
          <p:cNvSpPr txBox="1"/>
          <p:nvPr/>
        </p:nvSpPr>
        <p:spPr>
          <a:xfrm>
            <a:off x="10618238" y="2926255"/>
            <a:ext cx="7459334" cy="1938992"/>
          </a:xfrm>
          <a:prstGeom prst="rect">
            <a:avLst/>
          </a:prstGeom>
          <a:noFill/>
        </p:spPr>
        <p:txBody>
          <a:bodyPr wrap="square">
            <a:spAutoFit/>
          </a:bodyPr>
          <a:lstStyle/>
          <a:p>
            <a:pPr marL="342900" indent="-342900">
              <a:buFont typeface="Arial" panose="020B0604020202020204" pitchFamily="34" charset="0"/>
              <a:buChar char="•"/>
            </a:pPr>
            <a:r>
              <a:rPr lang="es-ES" sz="2000" dirty="0" err="1">
                <a:solidFill>
                  <a:srgbClr val="FFFFFF"/>
                </a:solidFill>
                <a:latin typeface="Poppins"/>
                <a:cs typeface="Poppins"/>
              </a:rPr>
              <a:t>Action</a:t>
            </a:r>
            <a:r>
              <a:rPr lang="es-ES" sz="2000" dirty="0">
                <a:solidFill>
                  <a:srgbClr val="FFFFFF"/>
                </a:solidFill>
                <a:latin typeface="Poppins"/>
                <a:cs typeface="Poppins"/>
              </a:rPr>
              <a:t> y Adventure  dominan la lista, lo que coincide con su popularidad en la industria de los videojuegos.</a:t>
            </a:r>
          </a:p>
          <a:p>
            <a:endParaRPr lang="es-ES" sz="2000" dirty="0">
              <a:solidFill>
                <a:srgbClr val="FFFFFF"/>
              </a:solidFill>
              <a:latin typeface="Poppins"/>
              <a:cs typeface="Poppins"/>
            </a:endParaRPr>
          </a:p>
          <a:p>
            <a:pPr marL="342900" indent="-342900">
              <a:buFont typeface="Arial" panose="020B0604020202020204" pitchFamily="34" charset="0"/>
              <a:buChar char="•"/>
            </a:pPr>
            <a:r>
              <a:rPr lang="es-ES" sz="2000" dirty="0">
                <a:solidFill>
                  <a:srgbClr val="FFFFFF"/>
                </a:solidFill>
                <a:latin typeface="Poppins"/>
                <a:cs typeface="Poppins"/>
              </a:rPr>
              <a:t>Los juegos Indie también son muy numerosos, reflejando el auge de los desarrolladores independientes.</a:t>
            </a:r>
          </a:p>
        </p:txBody>
      </p:sp>
      <p:pic>
        <p:nvPicPr>
          <p:cNvPr id="33" name="Imagen 32">
            <a:extLst>
              <a:ext uri="{FF2B5EF4-FFF2-40B4-BE49-F238E27FC236}">
                <a16:creationId xmlns:a16="http://schemas.microsoft.com/office/drawing/2014/main" id="{0690B060-58ED-53E3-A849-8F96B2E35E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06200" y="5082223"/>
            <a:ext cx="5978326" cy="3362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28232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766060" y="876506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766060" y="1028700"/>
            <a:ext cx="493240" cy="493240"/>
          </a:xfrm>
          <a:custGeom>
            <a:avLst/>
            <a:gdLst/>
            <a:ahLst/>
            <a:cxnLst/>
            <a:rect l="l" t="t" r="r" b="b"/>
            <a:pathLst>
              <a:path w="493240" h="493240">
                <a:moveTo>
                  <a:pt x="0" y="0"/>
                </a:moveTo>
                <a:lnTo>
                  <a:pt x="493240" y="0"/>
                </a:lnTo>
                <a:lnTo>
                  <a:pt x="493240" y="493240"/>
                </a:lnTo>
                <a:lnTo>
                  <a:pt x="0" y="493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1053920"/>
            <a:ext cx="551379" cy="551379"/>
          </a:xfrm>
          <a:custGeom>
            <a:avLst/>
            <a:gdLst/>
            <a:ahLst/>
            <a:cxnLst/>
            <a:rect l="l" t="t" r="r" b="b"/>
            <a:pathLst>
              <a:path w="551379" h="551379">
                <a:moveTo>
                  <a:pt x="0" y="0"/>
                </a:moveTo>
                <a:lnTo>
                  <a:pt x="551379" y="0"/>
                </a:lnTo>
                <a:lnTo>
                  <a:pt x="551379" y="551379"/>
                </a:lnTo>
                <a:lnTo>
                  <a:pt x="0" y="5513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rot="-10800000">
            <a:off x="-1784224" y="3603926"/>
            <a:ext cx="21856448" cy="1539574"/>
            <a:chOff x="0" y="0"/>
            <a:chExt cx="5756431" cy="405484"/>
          </a:xfrm>
        </p:grpSpPr>
        <p:sp>
          <p:nvSpPr>
            <p:cNvPr id="6" name="Freeform 6"/>
            <p:cNvSpPr/>
            <p:nvPr/>
          </p:nvSpPr>
          <p:spPr>
            <a:xfrm>
              <a:off x="0" y="0"/>
              <a:ext cx="5756431" cy="405484"/>
            </a:xfrm>
            <a:custGeom>
              <a:avLst/>
              <a:gdLst/>
              <a:ahLst/>
              <a:cxnLst/>
              <a:rect l="l" t="t" r="r" b="b"/>
              <a:pathLst>
                <a:path w="5756431" h="405484">
                  <a:moveTo>
                    <a:pt x="0" y="0"/>
                  </a:moveTo>
                  <a:lnTo>
                    <a:pt x="5756431" y="0"/>
                  </a:lnTo>
                  <a:lnTo>
                    <a:pt x="5756431" y="405484"/>
                  </a:lnTo>
                  <a:lnTo>
                    <a:pt x="0" y="405484"/>
                  </a:lnTo>
                  <a:close/>
                </a:path>
              </a:pathLst>
            </a:custGeom>
            <a:gradFill rotWithShape="1">
              <a:gsLst>
                <a:gs pos="0">
                  <a:srgbClr val="744FA1">
                    <a:alpha val="100000"/>
                  </a:srgbClr>
                </a:gs>
                <a:gs pos="100000">
                  <a:srgbClr val="D24F9A">
                    <a:alpha val="100000"/>
                  </a:srgbClr>
                </a:gs>
              </a:gsLst>
              <a:lin ang="0"/>
            </a:gradFill>
          </p:spPr>
        </p:sp>
        <p:sp>
          <p:nvSpPr>
            <p:cNvPr id="7" name="TextBox 7"/>
            <p:cNvSpPr txBox="1"/>
            <p:nvPr/>
          </p:nvSpPr>
          <p:spPr>
            <a:xfrm>
              <a:off x="0" y="-123825"/>
              <a:ext cx="5756431" cy="529309"/>
            </a:xfrm>
            <a:prstGeom prst="rect">
              <a:avLst/>
            </a:prstGeom>
          </p:spPr>
          <p:txBody>
            <a:bodyPr lIns="50800" tIns="50800" rIns="50800" bIns="50800" rtlCol="0" anchor="ctr"/>
            <a:lstStyle/>
            <a:p>
              <a:pPr algn="ctr">
                <a:lnSpc>
                  <a:spcPts val="3400"/>
                </a:lnSpc>
              </a:pPr>
              <a:endParaRPr/>
            </a:p>
          </p:txBody>
        </p:sp>
      </p:grpSp>
      <p:grpSp>
        <p:nvGrpSpPr>
          <p:cNvPr id="8" name="Group 8"/>
          <p:cNvGrpSpPr/>
          <p:nvPr/>
        </p:nvGrpSpPr>
        <p:grpSpPr>
          <a:xfrm>
            <a:off x="1032782" y="2996565"/>
            <a:ext cx="4626429" cy="2623185"/>
            <a:chOff x="0" y="0"/>
            <a:chExt cx="6350000" cy="3600450"/>
          </a:xfrm>
        </p:grpSpPr>
        <p:sp>
          <p:nvSpPr>
            <p:cNvPr id="9" name="Freeform 9"/>
            <p:cNvSpPr/>
            <p:nvPr/>
          </p:nvSpPr>
          <p:spPr>
            <a:xfrm>
              <a:off x="0" y="0"/>
              <a:ext cx="6350000" cy="3600450"/>
            </a:xfrm>
            <a:custGeom>
              <a:avLst/>
              <a:gdLst/>
              <a:ahLst/>
              <a:cxnLst/>
              <a:rect l="l" t="t" r="r" b="b"/>
              <a:pathLst>
                <a:path w="6350000" h="3600450">
                  <a:moveTo>
                    <a:pt x="0" y="0"/>
                  </a:moveTo>
                  <a:lnTo>
                    <a:pt x="5050790" y="0"/>
                  </a:lnTo>
                  <a:lnTo>
                    <a:pt x="6350000" y="1334770"/>
                  </a:lnTo>
                  <a:lnTo>
                    <a:pt x="6350000" y="3600450"/>
                  </a:lnTo>
                  <a:lnTo>
                    <a:pt x="0" y="3600450"/>
                  </a:lnTo>
                  <a:close/>
                </a:path>
              </a:pathLst>
            </a:custGeom>
            <a:blipFill>
              <a:blip r:embed="rId8"/>
              <a:stretch>
                <a:fillRect t="-8752" b="-8752"/>
              </a:stretch>
            </a:blipFill>
          </p:spPr>
        </p:sp>
      </p:grpSp>
      <p:sp>
        <p:nvSpPr>
          <p:cNvPr id="10" name="TextBox 10"/>
          <p:cNvSpPr txBox="1"/>
          <p:nvPr/>
        </p:nvSpPr>
        <p:spPr>
          <a:xfrm>
            <a:off x="1864799" y="1070604"/>
            <a:ext cx="1653569" cy="451336"/>
          </a:xfrm>
          <a:prstGeom prst="rect">
            <a:avLst/>
          </a:prstGeom>
        </p:spPr>
        <p:txBody>
          <a:bodyPr lIns="0" tIns="0" rIns="0" bIns="0" rtlCol="0" anchor="t">
            <a:spAutoFit/>
          </a:bodyPr>
          <a:lstStyle/>
          <a:p>
            <a:pPr algn="l">
              <a:lnSpc>
                <a:spcPts val="3545"/>
              </a:lnSpc>
            </a:pPr>
            <a:r>
              <a:rPr lang="en-US" sz="2532" i="1">
                <a:solidFill>
                  <a:srgbClr val="FFFFFF"/>
                </a:solidFill>
                <a:latin typeface="BP Imperial Bold Italics"/>
                <a:ea typeface="BP Imperial Bold Italics"/>
                <a:cs typeface="BP Imperial Bold Italics"/>
                <a:sym typeface="BP Imperial Bold Italics"/>
              </a:rPr>
              <a:t>ESPORT GAME</a:t>
            </a:r>
          </a:p>
        </p:txBody>
      </p:sp>
      <p:sp>
        <p:nvSpPr>
          <p:cNvPr id="11" name="TextBox 11"/>
          <p:cNvSpPr txBox="1"/>
          <p:nvPr/>
        </p:nvSpPr>
        <p:spPr>
          <a:xfrm>
            <a:off x="1028700" y="8769350"/>
            <a:ext cx="4182320" cy="425450"/>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www.reallygreatsite.com</a:t>
            </a:r>
          </a:p>
        </p:txBody>
      </p:sp>
      <p:sp>
        <p:nvSpPr>
          <p:cNvPr id="12" name="TextBox 12"/>
          <p:cNvSpPr txBox="1"/>
          <p:nvPr/>
        </p:nvSpPr>
        <p:spPr>
          <a:xfrm>
            <a:off x="12256745" y="8769350"/>
            <a:ext cx="4182320" cy="425450"/>
          </a:xfrm>
          <a:prstGeom prst="rect">
            <a:avLst/>
          </a:prstGeom>
        </p:spPr>
        <p:txBody>
          <a:bodyPr lIns="0" tIns="0" rIns="0" bIns="0" rtlCol="0" anchor="t">
            <a:spAutoFit/>
          </a:bodyPr>
          <a:lstStyle/>
          <a:p>
            <a:pPr algn="r">
              <a:lnSpc>
                <a:spcPts val="3400"/>
              </a:lnSpc>
            </a:pPr>
            <a:r>
              <a:rPr lang="en-US" sz="2000">
                <a:solidFill>
                  <a:srgbClr val="FFFFFF"/>
                </a:solidFill>
                <a:latin typeface="Poppins"/>
                <a:ea typeface="Poppins"/>
                <a:cs typeface="Poppins"/>
                <a:sym typeface="Poppins"/>
              </a:rPr>
              <a:t>Search Presentation</a:t>
            </a:r>
          </a:p>
        </p:txBody>
      </p:sp>
      <p:sp>
        <p:nvSpPr>
          <p:cNvPr id="13" name="TextBox 13"/>
          <p:cNvSpPr txBox="1"/>
          <p:nvPr/>
        </p:nvSpPr>
        <p:spPr>
          <a:xfrm>
            <a:off x="5923192" y="815795"/>
            <a:ext cx="6441616" cy="1755774"/>
          </a:xfrm>
          <a:prstGeom prst="rect">
            <a:avLst/>
          </a:prstGeom>
        </p:spPr>
        <p:txBody>
          <a:bodyPr lIns="0" tIns="0" rIns="0" bIns="0" rtlCol="0" anchor="t">
            <a:spAutoFit/>
          </a:bodyPr>
          <a:lstStyle/>
          <a:p>
            <a:pPr algn="ctr">
              <a:lnSpc>
                <a:spcPts val="14000"/>
              </a:lnSpc>
            </a:pPr>
            <a:r>
              <a:rPr lang="en-US" sz="10000" i="1">
                <a:solidFill>
                  <a:srgbClr val="FFFFFF"/>
                </a:solidFill>
                <a:latin typeface="BP Imperial Bold Italics"/>
                <a:ea typeface="BP Imperial Bold Italics"/>
                <a:cs typeface="BP Imperial Bold Italics"/>
                <a:sym typeface="BP Imperial Bold Italics"/>
              </a:rPr>
              <a:t>OUR HISTORY</a:t>
            </a:r>
          </a:p>
        </p:txBody>
      </p:sp>
      <p:sp>
        <p:nvSpPr>
          <p:cNvPr id="14" name="TextBox 14"/>
          <p:cNvSpPr txBox="1"/>
          <p:nvPr/>
        </p:nvSpPr>
        <p:spPr>
          <a:xfrm>
            <a:off x="1040408" y="6357716"/>
            <a:ext cx="4618802" cy="1711325"/>
          </a:xfrm>
          <a:prstGeom prst="rect">
            <a:avLst/>
          </a:prstGeom>
        </p:spPr>
        <p:txBody>
          <a:bodyPr lIns="0" tIns="0" rIns="0" bIns="0" rtlCol="0" anchor="t">
            <a:spAutoFit/>
          </a:bodyPr>
          <a:lstStyle/>
          <a:p>
            <a:pPr algn="just">
              <a:lnSpc>
                <a:spcPts val="3400"/>
              </a:lnSpc>
            </a:pPr>
            <a:r>
              <a:rPr lang="en-US" sz="2000" dirty="0">
                <a:solidFill>
                  <a:srgbClr val="FFFFFF"/>
                </a:solidFill>
                <a:latin typeface="Poppins"/>
                <a:ea typeface="Poppins"/>
                <a:cs typeface="Poppins"/>
                <a:sym typeface="Poppins"/>
              </a:rPr>
              <a:t>Lorem ipsum dolor sit </a:t>
            </a:r>
            <a:r>
              <a:rPr lang="en-US" sz="2000" dirty="0" err="1">
                <a:solidFill>
                  <a:srgbClr val="FFFFFF"/>
                </a:solidFill>
                <a:latin typeface="Poppins"/>
                <a:ea typeface="Poppins"/>
                <a:cs typeface="Poppins"/>
                <a:sym typeface="Poppins"/>
              </a:rPr>
              <a:t>amet</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consectetur</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adipiscing</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elit</a:t>
            </a:r>
            <a:r>
              <a:rPr lang="en-US" sz="2000" dirty="0">
                <a:solidFill>
                  <a:srgbClr val="FFFFFF"/>
                </a:solidFill>
                <a:latin typeface="Poppins"/>
                <a:ea typeface="Poppins"/>
                <a:cs typeface="Poppins"/>
                <a:sym typeface="Poppins"/>
              </a:rPr>
              <a:t>. Sed at ipsum vitae </a:t>
            </a:r>
            <a:r>
              <a:rPr lang="en-US" sz="2000" dirty="0" err="1">
                <a:solidFill>
                  <a:srgbClr val="FFFFFF"/>
                </a:solidFill>
                <a:latin typeface="Poppins"/>
                <a:ea typeface="Poppins"/>
                <a:cs typeface="Poppins"/>
                <a:sym typeface="Poppins"/>
              </a:rPr>
              <a:t>lacus</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lobortis</a:t>
            </a:r>
            <a:r>
              <a:rPr lang="en-US" sz="2000" dirty="0">
                <a:solidFill>
                  <a:srgbClr val="FFFFFF"/>
                </a:solidFill>
                <a:latin typeface="Poppins"/>
                <a:ea typeface="Poppins"/>
                <a:cs typeface="Poppins"/>
                <a:sym typeface="Poppins"/>
              </a:rPr>
              <a:t> lacinia. Donec </a:t>
            </a:r>
            <a:r>
              <a:rPr lang="en-US" sz="2000" dirty="0" err="1">
                <a:solidFill>
                  <a:srgbClr val="FFFFFF"/>
                </a:solidFill>
                <a:latin typeface="Poppins"/>
                <a:ea typeface="Poppins"/>
                <a:cs typeface="Poppins"/>
                <a:sym typeface="Poppins"/>
              </a:rPr>
              <a:t>tristique</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arcu</a:t>
            </a:r>
            <a:r>
              <a:rPr lang="en-US" sz="2000" dirty="0">
                <a:solidFill>
                  <a:srgbClr val="FFFFFF"/>
                </a:solidFill>
                <a:latin typeface="Poppins"/>
                <a:ea typeface="Poppins"/>
                <a:cs typeface="Poppins"/>
                <a:sym typeface="Poppins"/>
              </a:rPr>
              <a:t> </a:t>
            </a:r>
            <a:r>
              <a:rPr lang="en-US" sz="2000" dirty="0" err="1">
                <a:solidFill>
                  <a:srgbClr val="FFFFFF"/>
                </a:solidFill>
                <a:latin typeface="Poppins"/>
                <a:ea typeface="Poppins"/>
                <a:cs typeface="Poppins"/>
                <a:sym typeface="Poppins"/>
              </a:rPr>
              <a:t>massa</a:t>
            </a:r>
            <a:r>
              <a:rPr lang="en-US" sz="2000" dirty="0">
                <a:solidFill>
                  <a:srgbClr val="FFFFFF"/>
                </a:solidFill>
                <a:latin typeface="Poppins"/>
                <a:ea typeface="Poppins"/>
                <a:cs typeface="Poppins"/>
                <a:sym typeface="Poppins"/>
              </a:rPr>
              <a:t>, at.</a:t>
            </a:r>
          </a:p>
        </p:txBody>
      </p:sp>
      <p:sp>
        <p:nvSpPr>
          <p:cNvPr id="15" name="TextBox 15"/>
          <p:cNvSpPr txBox="1"/>
          <p:nvPr/>
        </p:nvSpPr>
        <p:spPr>
          <a:xfrm>
            <a:off x="1040408" y="5843809"/>
            <a:ext cx="2591138" cy="909288"/>
          </a:xfrm>
          <a:prstGeom prst="rect">
            <a:avLst/>
          </a:prstGeom>
        </p:spPr>
        <p:txBody>
          <a:bodyPr lIns="0" tIns="0" rIns="0" bIns="0" rtlCol="0" anchor="t">
            <a:spAutoFit/>
          </a:bodyPr>
          <a:lstStyle/>
          <a:p>
            <a:pPr algn="just">
              <a:lnSpc>
                <a:spcPts val="3739"/>
              </a:lnSpc>
            </a:pPr>
            <a:r>
              <a:rPr lang="en-US" sz="2199" b="1" dirty="0" err="1">
                <a:solidFill>
                  <a:srgbClr val="FFFFFF"/>
                </a:solidFill>
                <a:latin typeface="Poppins Bold"/>
                <a:ea typeface="Poppins Bold"/>
                <a:cs typeface="Poppins Bold"/>
                <a:sym typeface="Poppins Bold"/>
              </a:rPr>
              <a:t>Identificación</a:t>
            </a:r>
            <a:r>
              <a:rPr lang="en-US" sz="2199" b="1" dirty="0">
                <a:solidFill>
                  <a:srgbClr val="FFFFFF"/>
                </a:solidFill>
                <a:latin typeface="Poppins Bold"/>
                <a:ea typeface="Poppins Bold"/>
                <a:cs typeface="Poppins Bold"/>
                <a:sym typeface="Poppins Bold"/>
              </a:rPr>
              <a:t> de </a:t>
            </a:r>
            <a:r>
              <a:rPr lang="en-US" sz="2199" b="1" dirty="0" err="1">
                <a:solidFill>
                  <a:srgbClr val="FFFFFF"/>
                </a:solidFill>
                <a:latin typeface="Poppins Bold"/>
                <a:ea typeface="Poppins Bold"/>
                <a:cs typeface="Poppins Bold"/>
                <a:sym typeface="Poppins Bold"/>
              </a:rPr>
              <a:t>los</a:t>
            </a:r>
            <a:r>
              <a:rPr lang="en-US" sz="2199" b="1" dirty="0">
                <a:solidFill>
                  <a:srgbClr val="FFFFFF"/>
                </a:solidFill>
                <a:latin typeface="Poppins Bold"/>
                <a:ea typeface="Poppins Bold"/>
                <a:cs typeface="Poppins Bold"/>
                <a:sym typeface="Poppins Bold"/>
              </a:rPr>
              <a:t> </a:t>
            </a:r>
          </a:p>
        </p:txBody>
      </p:sp>
      <p:grpSp>
        <p:nvGrpSpPr>
          <p:cNvPr id="16" name="Group 16"/>
          <p:cNvGrpSpPr/>
          <p:nvPr/>
        </p:nvGrpSpPr>
        <p:grpSpPr>
          <a:xfrm>
            <a:off x="6830786" y="2996565"/>
            <a:ext cx="4626429" cy="2623185"/>
            <a:chOff x="0" y="0"/>
            <a:chExt cx="6350000" cy="3600450"/>
          </a:xfrm>
        </p:grpSpPr>
        <p:sp>
          <p:nvSpPr>
            <p:cNvPr id="17" name="Freeform 17"/>
            <p:cNvSpPr/>
            <p:nvPr/>
          </p:nvSpPr>
          <p:spPr>
            <a:xfrm>
              <a:off x="0" y="0"/>
              <a:ext cx="6350000" cy="3600450"/>
            </a:xfrm>
            <a:custGeom>
              <a:avLst/>
              <a:gdLst/>
              <a:ahLst/>
              <a:cxnLst/>
              <a:rect l="l" t="t" r="r" b="b"/>
              <a:pathLst>
                <a:path w="6350000" h="3600450">
                  <a:moveTo>
                    <a:pt x="0" y="0"/>
                  </a:moveTo>
                  <a:lnTo>
                    <a:pt x="5050790" y="0"/>
                  </a:lnTo>
                  <a:lnTo>
                    <a:pt x="6350000" y="1334770"/>
                  </a:lnTo>
                  <a:lnTo>
                    <a:pt x="6350000" y="3600450"/>
                  </a:lnTo>
                  <a:lnTo>
                    <a:pt x="0" y="3600450"/>
                  </a:lnTo>
                  <a:close/>
                </a:path>
              </a:pathLst>
            </a:custGeom>
            <a:blipFill>
              <a:blip r:embed="rId9"/>
              <a:stretch>
                <a:fillRect t="-8807" b="-8807"/>
              </a:stretch>
            </a:blipFill>
          </p:spPr>
        </p:sp>
      </p:grpSp>
      <p:sp>
        <p:nvSpPr>
          <p:cNvPr id="18" name="TextBox 18"/>
          <p:cNvSpPr txBox="1"/>
          <p:nvPr/>
        </p:nvSpPr>
        <p:spPr>
          <a:xfrm>
            <a:off x="6838412" y="6357716"/>
            <a:ext cx="4618802"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id="19" name="TextBox 19"/>
          <p:cNvSpPr txBox="1"/>
          <p:nvPr/>
        </p:nvSpPr>
        <p:spPr>
          <a:xfrm>
            <a:off x="6838412" y="5843809"/>
            <a:ext cx="2591138" cy="450850"/>
          </a:xfrm>
          <a:prstGeom prst="rect">
            <a:avLst/>
          </a:prstGeom>
        </p:spPr>
        <p:txBody>
          <a:bodyPr lIns="0" tIns="0" rIns="0" bIns="0" rtlCol="0" anchor="t">
            <a:spAutoFit/>
          </a:bodyPr>
          <a:lstStyle/>
          <a:p>
            <a:pPr algn="just">
              <a:lnSpc>
                <a:spcPts val="3739"/>
              </a:lnSpc>
            </a:pPr>
            <a:r>
              <a:rPr lang="en-US" sz="2199" b="1">
                <a:solidFill>
                  <a:srgbClr val="FFFFFF"/>
                </a:solidFill>
                <a:latin typeface="Poppins Bold"/>
                <a:ea typeface="Poppins Bold"/>
                <a:cs typeface="Poppins Bold"/>
                <a:sym typeface="Poppins Bold"/>
              </a:rPr>
              <a:t>2023</a:t>
            </a:r>
          </a:p>
        </p:txBody>
      </p:sp>
      <p:grpSp>
        <p:nvGrpSpPr>
          <p:cNvPr id="20" name="Group 20"/>
          <p:cNvGrpSpPr/>
          <p:nvPr/>
        </p:nvGrpSpPr>
        <p:grpSpPr>
          <a:xfrm>
            <a:off x="12632871" y="2996565"/>
            <a:ext cx="4626429" cy="2623185"/>
            <a:chOff x="0" y="0"/>
            <a:chExt cx="6350000" cy="3600450"/>
          </a:xfrm>
        </p:grpSpPr>
        <p:sp>
          <p:nvSpPr>
            <p:cNvPr id="21" name="Freeform 21"/>
            <p:cNvSpPr/>
            <p:nvPr/>
          </p:nvSpPr>
          <p:spPr>
            <a:xfrm>
              <a:off x="0" y="0"/>
              <a:ext cx="6350000" cy="3600450"/>
            </a:xfrm>
            <a:custGeom>
              <a:avLst/>
              <a:gdLst/>
              <a:ahLst/>
              <a:cxnLst/>
              <a:rect l="l" t="t" r="r" b="b"/>
              <a:pathLst>
                <a:path w="6350000" h="3600450">
                  <a:moveTo>
                    <a:pt x="0" y="0"/>
                  </a:moveTo>
                  <a:lnTo>
                    <a:pt x="5050790" y="0"/>
                  </a:lnTo>
                  <a:lnTo>
                    <a:pt x="6350000" y="1334770"/>
                  </a:lnTo>
                  <a:lnTo>
                    <a:pt x="6350000" y="3600450"/>
                  </a:lnTo>
                  <a:lnTo>
                    <a:pt x="0" y="3600450"/>
                  </a:lnTo>
                  <a:close/>
                </a:path>
              </a:pathLst>
            </a:custGeom>
            <a:blipFill>
              <a:blip r:embed="rId10"/>
              <a:stretch>
                <a:fillRect t="-8752" b="-8752"/>
              </a:stretch>
            </a:blipFill>
          </p:spPr>
        </p:sp>
      </p:grpSp>
      <p:sp>
        <p:nvSpPr>
          <p:cNvPr id="22" name="TextBox 22"/>
          <p:cNvSpPr txBox="1"/>
          <p:nvPr/>
        </p:nvSpPr>
        <p:spPr>
          <a:xfrm>
            <a:off x="12640498" y="6357716"/>
            <a:ext cx="4618802" cy="1711325"/>
          </a:xfrm>
          <a:prstGeom prst="rect">
            <a:avLst/>
          </a:prstGeom>
        </p:spPr>
        <p:txBody>
          <a:bodyPr lIns="0" tIns="0" rIns="0" bIns="0" rtlCol="0" anchor="t">
            <a:spAutoFit/>
          </a:bodyPr>
          <a:lstStyle/>
          <a:p>
            <a:pPr algn="just">
              <a:lnSpc>
                <a:spcPts val="3400"/>
              </a:lnSpc>
            </a:pPr>
            <a:r>
              <a:rPr lang="en-US" sz="2000">
                <a:solidFill>
                  <a:srgbClr val="FFFFFF"/>
                </a:solidFill>
                <a:latin typeface="Poppins"/>
                <a:ea typeface="Poppins"/>
                <a:cs typeface="Poppins"/>
                <a:sym typeface="Poppins"/>
              </a:rPr>
              <a:t>Lorem ipsum dolor sit amet, consectetur adipiscing elit. Sed at ipsum vitae lacus lobortis lacinia. Donec tristique arcu massa, at.</a:t>
            </a:r>
          </a:p>
        </p:txBody>
      </p:sp>
      <p:sp>
        <p:nvSpPr>
          <p:cNvPr id="23" name="TextBox 23"/>
          <p:cNvSpPr txBox="1"/>
          <p:nvPr/>
        </p:nvSpPr>
        <p:spPr>
          <a:xfrm>
            <a:off x="12640498" y="5843809"/>
            <a:ext cx="2591138" cy="450850"/>
          </a:xfrm>
          <a:prstGeom prst="rect">
            <a:avLst/>
          </a:prstGeom>
        </p:spPr>
        <p:txBody>
          <a:bodyPr lIns="0" tIns="0" rIns="0" bIns="0" rtlCol="0" anchor="t">
            <a:spAutoFit/>
          </a:bodyPr>
          <a:lstStyle/>
          <a:p>
            <a:pPr algn="just">
              <a:lnSpc>
                <a:spcPts val="3739"/>
              </a:lnSpc>
            </a:pPr>
            <a:r>
              <a:rPr lang="en-US" sz="2199" b="1">
                <a:solidFill>
                  <a:srgbClr val="FFFFFF"/>
                </a:solidFill>
                <a:latin typeface="Poppins Bold"/>
                <a:ea typeface="Poppins Bold"/>
                <a:cs typeface="Poppins Bold"/>
                <a:sym typeface="Poppins Bold"/>
              </a:rPr>
              <a:t>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7179</TotalTime>
  <Words>666</Words>
  <Application>Microsoft Office PowerPoint</Application>
  <PresentationFormat>Personalizado</PresentationFormat>
  <Paragraphs>115</Paragraphs>
  <Slides>15</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Poppins</vt:lpstr>
      <vt:lpstr>Poppins Bold</vt:lpstr>
      <vt:lpstr>Arial</vt:lpstr>
      <vt:lpstr>Calibri</vt:lpstr>
      <vt:lpstr>BP Imperial Bold Italics</vt:lpstr>
      <vt:lpstr>Franklin Gothic Demi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Gradient Esport Game Presentation</dc:title>
  <dc:creator>Andrés Miguel Zaragoza Quintero</dc:creator>
  <cp:lastModifiedBy>Andrés Miguel Zaragoza Quintero</cp:lastModifiedBy>
  <cp:revision>5</cp:revision>
  <dcterms:created xsi:type="dcterms:W3CDTF">2006-08-16T00:00:00Z</dcterms:created>
  <dcterms:modified xsi:type="dcterms:W3CDTF">2025-01-12T21:04:49Z</dcterms:modified>
  <dc:identifier>DAGbjaTZjPo</dc:identifier>
</cp:coreProperties>
</file>